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Default Extension="gif" ContentType="image/gif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notesMasterIdLst>
    <p:notesMasterId r:id="rId38"/>
  </p:notesMasterIdLst>
  <p:handoutMasterIdLst>
    <p:handoutMasterId r:id="rId39"/>
  </p:handoutMasterIdLst>
  <p:sldIdLst>
    <p:sldId id="348" r:id="rId2"/>
    <p:sldId id="321" r:id="rId3"/>
    <p:sldId id="361" r:id="rId4"/>
    <p:sldId id="350" r:id="rId5"/>
    <p:sldId id="351" r:id="rId6"/>
    <p:sldId id="384" r:id="rId7"/>
    <p:sldId id="385" r:id="rId8"/>
    <p:sldId id="362" r:id="rId9"/>
    <p:sldId id="353" r:id="rId10"/>
    <p:sldId id="296" r:id="rId11"/>
    <p:sldId id="363" r:id="rId12"/>
    <p:sldId id="354" r:id="rId13"/>
    <p:sldId id="364" r:id="rId14"/>
    <p:sldId id="355" r:id="rId15"/>
    <p:sldId id="356" r:id="rId16"/>
    <p:sldId id="365" r:id="rId17"/>
    <p:sldId id="367" r:id="rId18"/>
    <p:sldId id="369" r:id="rId19"/>
    <p:sldId id="386" r:id="rId20"/>
    <p:sldId id="391" r:id="rId21"/>
    <p:sldId id="370" r:id="rId22"/>
    <p:sldId id="374" r:id="rId23"/>
    <p:sldId id="393" r:id="rId24"/>
    <p:sldId id="376" r:id="rId25"/>
    <p:sldId id="387" r:id="rId26"/>
    <p:sldId id="398" r:id="rId27"/>
    <p:sldId id="373" r:id="rId28"/>
    <p:sldId id="388" r:id="rId29"/>
    <p:sldId id="396" r:id="rId30"/>
    <p:sldId id="392" r:id="rId31"/>
    <p:sldId id="372" r:id="rId32"/>
    <p:sldId id="394" r:id="rId33"/>
    <p:sldId id="381" r:id="rId34"/>
    <p:sldId id="397" r:id="rId35"/>
    <p:sldId id="359" r:id="rId36"/>
    <p:sldId id="297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 xmlns="" xmlns:p14="http://schemas.microsoft.com/office/powerpoint/2010/main">
        <p15:guide id="1" orient="horz" pos="2880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 xmlns:p14="http://schemas.microsoft.com/office/powerpoint/2010/main" xmlns="">
        <p15:guide id="1" orient="horz" pos="2152" userDrawn="0">
          <p15:clr>
            <a:srgbClr val="A4A3A4"/>
          </p15:clr>
        </p15:guide>
        <p15:guide id="2" pos="2876" userDrawn="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792" autoAdjust="0"/>
  </p:normalViewPr>
  <p:slideViewPr>
    <p:cSldViewPr snapToObjects="1">
      <p:cViewPr varScale="1">
        <p:scale>
          <a:sx n="116" d="100"/>
          <a:sy n="116" d="100"/>
        </p:scale>
        <p:origin x="-1494" y="-96"/>
      </p:cViewPr>
      <p:guideLst>
        <p:guide orient="horz" pos="2152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3888" y="96"/>
      </p:cViewPr>
      <p:guideLst>
        <p:guide orient="horz" pos="2152"/>
        <p:guide pos="287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05T15:13:22.034" idx="1">
    <p:pos x="9" y="9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4CCFBE2-2B8D-499C-81C9-2CD5B3EB8E93}" type="datetime1">
              <a:rPr lang="ko-KR" altLang="en-US"/>
              <a:pPr lvl="0">
                <a:defRPr/>
              </a:pPr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B545AC5-813F-4ED1-B011-8EA17CB93331}" type="datetime1">
              <a:rPr lang="ko-KR" altLang="en-US"/>
              <a:pPr lvl="0">
                <a:defRPr/>
              </a:pPr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5504B90-27FD-422C-8CC6-2AADAD122D0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6189" y="3140968"/>
            <a:ext cx="4483803" cy="188135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AAE63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532" y="78623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AAE63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9533" y="1176867"/>
            <a:ext cx="8424936" cy="5204461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59532" y="78623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59533" y="1176867"/>
            <a:ext cx="8424936" cy="5204461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39552" y="666900"/>
            <a:ext cx="8064896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CAD65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youtu.be/JDUK8CHKDsU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CAFE SURFER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47885" y="4324328"/>
            <a:ext cx="3700013" cy="145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 err="1" smtClean="0">
                <a:solidFill>
                  <a:schemeClr val="bg1">
                    <a:lumMod val="9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김무년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  <a:ea typeface="맑은 고딕" pitchFamily="50" charset="-127"/>
                <a:cs typeface="굴림" pitchFamily="50" charset="-127"/>
              </a:rPr>
              <a:t>김영빈 김강현 </a:t>
            </a:r>
            <a:endParaRPr kumimoji="1"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  <a:ea typeface="맑은 고딕" pitchFamily="50" charset="-127"/>
                <a:cs typeface="굴림" pitchFamily="50" charset="-127"/>
              </a:rPr>
              <a:t>이규민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  <a:ea typeface="맑은 고딕" pitchFamily="50" charset="-127"/>
                <a:cs typeface="굴림" pitchFamily="50" charset="-127"/>
              </a:rPr>
              <a:t>박성모</a:t>
            </a:r>
            <a:endParaRPr kumimoji="1"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340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2.2. </a:t>
            </a:r>
            <a:r>
              <a:rPr lang="ko-KR" altLang="en-US" sz="3200"/>
              <a:t>팀 구성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7A5252C2-AF49-483C-86DA-ED4DBB282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5917189"/>
              </p:ext>
            </p:extLst>
          </p:nvPr>
        </p:nvGraphicFramePr>
        <p:xfrm>
          <a:off x="467544" y="1397000"/>
          <a:ext cx="8316925" cy="4768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385">
                  <a:extLst>
                    <a:ext uri="{9D8B030D-6E8A-4147-A177-3AD203B41FA5}">
                      <a16:colId xmlns:a16="http://schemas.microsoft.com/office/drawing/2014/main" xmlns="" val="872066470"/>
                    </a:ext>
                  </a:extLst>
                </a:gridCol>
                <a:gridCol w="1663385">
                  <a:extLst>
                    <a:ext uri="{9D8B030D-6E8A-4147-A177-3AD203B41FA5}">
                      <a16:colId xmlns:a16="http://schemas.microsoft.com/office/drawing/2014/main" xmlns="" val="3594723553"/>
                    </a:ext>
                  </a:extLst>
                </a:gridCol>
                <a:gridCol w="1663385">
                  <a:extLst>
                    <a:ext uri="{9D8B030D-6E8A-4147-A177-3AD203B41FA5}">
                      <a16:colId xmlns:a16="http://schemas.microsoft.com/office/drawing/2014/main" xmlns="" val="1779412328"/>
                    </a:ext>
                  </a:extLst>
                </a:gridCol>
                <a:gridCol w="1663385">
                  <a:extLst>
                    <a:ext uri="{9D8B030D-6E8A-4147-A177-3AD203B41FA5}">
                      <a16:colId xmlns:a16="http://schemas.microsoft.com/office/drawing/2014/main" xmlns="" val="1468519883"/>
                    </a:ext>
                  </a:extLst>
                </a:gridCol>
                <a:gridCol w="1663385">
                  <a:extLst>
                    <a:ext uri="{9D8B030D-6E8A-4147-A177-3AD203B41FA5}">
                      <a16:colId xmlns:a16="http://schemas.microsoft.com/office/drawing/2014/main" xmlns="" val="486945127"/>
                    </a:ext>
                  </a:extLst>
                </a:gridCol>
              </a:tblGrid>
              <a:tr h="117407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000" b="1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박성모</a:t>
                      </a:r>
                      <a:endParaRPr sz="2000" b="1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000" b="1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김무년</a:t>
                      </a:r>
                      <a:endParaRPr sz="2000" b="1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000" b="1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이규민</a:t>
                      </a:r>
                      <a:endParaRPr sz="2000" b="1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000" b="1" dirty="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김영빈</a:t>
                      </a:r>
                      <a:endParaRPr sz="2000" b="1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000" b="1" dirty="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김강현</a:t>
                      </a:r>
                      <a:endParaRPr sz="2000" b="1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786008820"/>
                  </a:ext>
                </a:extLst>
              </a:tr>
              <a:tr h="35942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dirty="0">
                          <a:latin typeface="굴림"/>
                          <a:ea typeface="굴림"/>
                        </a:rPr>
                        <a:t>검색 기능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dirty="0">
                          <a:latin typeface="굴림"/>
                          <a:ea typeface="굴림"/>
                        </a:rPr>
                        <a:t>프로세스 설계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dirty="0">
                          <a:latin typeface="굴림"/>
                          <a:ea typeface="굴림"/>
                        </a:rPr>
                        <a:t>화면정의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dirty="0">
                          <a:latin typeface="굴림"/>
                          <a:ea typeface="굴림"/>
                        </a:rPr>
                        <a:t>찜</a:t>
                      </a:r>
                      <a:endParaRPr lang="ko-KR" altLang="en-US" dirty="0">
                        <a:latin typeface="굴림"/>
                        <a:ea typeface="굴림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dirty="0">
                          <a:latin typeface="굴림"/>
                          <a:ea typeface="굴림"/>
                        </a:rPr>
                        <a:t>검색 기능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dirty="0">
                          <a:latin typeface="굴림"/>
                          <a:ea typeface="굴림"/>
                        </a:rPr>
                        <a:t>찜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dirty="0">
                          <a:latin typeface="굴림"/>
                          <a:ea typeface="굴림"/>
                        </a:rPr>
                        <a:t>DB </a:t>
                      </a:r>
                      <a:r>
                        <a:rPr lang="ko-KR" dirty="0">
                          <a:latin typeface="굴림"/>
                          <a:ea typeface="굴림"/>
                        </a:rPr>
                        <a:t>설계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dirty="0">
                          <a:latin typeface="굴림"/>
                          <a:ea typeface="굴림"/>
                        </a:rPr>
                        <a:t>오픈</a:t>
                      </a:r>
                      <a:r>
                        <a:rPr lang="en-US" altLang="ko-KR" sz="1800" dirty="0">
                          <a:latin typeface="굴림"/>
                          <a:ea typeface="굴림"/>
                        </a:rPr>
                        <a:t> API</a:t>
                      </a:r>
                      <a:endParaRPr sz="1800" dirty="0">
                        <a:latin typeface="굴림"/>
                        <a:ea typeface="굴림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dirty="0">
                          <a:latin typeface="굴림"/>
                          <a:ea typeface="굴림"/>
                        </a:rPr>
                        <a:t>검색</a:t>
                      </a:r>
                      <a:r>
                        <a:rPr lang="ko-KR" altLang="en-US" dirty="0">
                          <a:latin typeface="굴림"/>
                          <a:ea typeface="굴림"/>
                        </a:rPr>
                        <a:t> 기능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800" dirty="0">
                          <a:latin typeface="굴림"/>
                          <a:ea typeface="굴림"/>
                        </a:rPr>
                        <a:t>DB </a:t>
                      </a:r>
                      <a:r>
                        <a:rPr lang="ko-KR" sz="1800" dirty="0">
                          <a:latin typeface="굴림"/>
                          <a:ea typeface="굴림"/>
                        </a:rPr>
                        <a:t>설계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dirty="0">
                          <a:latin typeface="굴림"/>
                          <a:ea typeface="굴림"/>
                        </a:rPr>
                        <a:t>마이페이지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dirty="0">
                          <a:latin typeface="굴림"/>
                          <a:ea typeface="굴림"/>
                        </a:rPr>
                        <a:t>회원관리 뷰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dirty="0">
                          <a:latin typeface="굴림"/>
                          <a:ea typeface="굴림"/>
                        </a:rPr>
                        <a:t>검색기능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dirty="0">
                          <a:latin typeface="굴림"/>
                          <a:ea typeface="굴림"/>
                        </a:rPr>
                        <a:t>관리자 뷰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dirty="0">
                          <a:latin typeface="굴림"/>
                          <a:ea typeface="굴림"/>
                        </a:rPr>
                        <a:t>화면정의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dirty="0">
                          <a:latin typeface="굴림"/>
                          <a:ea typeface="굴림"/>
                        </a:rPr>
                        <a:t>리뷰</a:t>
                      </a:r>
                      <a:endParaRPr sz="1800" dirty="0">
                        <a:latin typeface="굴림"/>
                        <a:ea typeface="굴림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dirty="0">
                          <a:latin typeface="굴림"/>
                          <a:ea typeface="굴림"/>
                        </a:rPr>
                        <a:t>검색기능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dirty="0">
                          <a:latin typeface="굴림"/>
                          <a:ea typeface="굴림"/>
                        </a:rPr>
                        <a:t>프로세스 설계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dirty="0">
                          <a:latin typeface="굴림"/>
                          <a:ea typeface="굴림"/>
                        </a:rPr>
                        <a:t>마</a:t>
                      </a:r>
                      <a:r>
                        <a:rPr lang="ko-KR" sz="1800" dirty="0">
                          <a:latin typeface="굴림"/>
                          <a:ea typeface="굴림"/>
                        </a:rPr>
                        <a:t>이페이지</a:t>
                      </a:r>
                    </a:p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dirty="0">
                          <a:latin typeface="굴림"/>
                          <a:ea typeface="굴림"/>
                        </a:rPr>
                        <a:t>리뷰</a:t>
                      </a:r>
                      <a:endParaRPr lang="en-US" altLang="ko-KR" sz="1800" dirty="0">
                        <a:latin typeface="굴림"/>
                        <a:ea typeface="굴림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xmlns="" val="296574344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>
          <a:xfrm>
            <a:off x="2051720" y="4869160"/>
            <a:ext cx="6120680" cy="830997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48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3.</a:t>
            </a:r>
            <a:r>
              <a:rPr kumimoji="1" lang="ko-KR" altLang="en-US" sz="48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기능 정의서</a:t>
            </a:r>
            <a:endParaRPr kumimoji="1" lang="en-US" altLang="ko-KR" sz="4800" b="1">
              <a:solidFill>
                <a:srgbClr val="FAAE63"/>
              </a:solidFill>
              <a:latin typeface="+mj-lt"/>
              <a:ea typeface="맑은 고딕"/>
              <a:cs typeface="굴림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>
          <a:xfrm>
            <a:off x="2627784" y="5589240"/>
            <a:ext cx="5544616" cy="64633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6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3.1 </a:t>
            </a:r>
            <a:r>
              <a:rPr kumimoji="1" lang="ko-KR" altLang="en-US" sz="36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기능 요구사항 정의서</a:t>
            </a:r>
            <a:endParaRPr kumimoji="1" lang="en-US" altLang="ko-KR" sz="3600" b="1">
              <a:solidFill>
                <a:srgbClr val="FAAE63"/>
              </a:solidFill>
              <a:latin typeface="+mj-lt"/>
              <a:ea typeface="맑은 고딕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3.</a:t>
            </a:r>
            <a:r>
              <a:rPr lang="ko-KR" altLang="en-US" sz="3200"/>
              <a:t> 기능 정의서</a:t>
            </a:r>
          </a:p>
        </p:txBody>
      </p:sp>
      <p:graphicFrame>
        <p:nvGraphicFramePr>
          <p:cNvPr id="4" name="Google Shape;175;p20"/>
          <p:cNvGraphicFramePr/>
          <p:nvPr/>
        </p:nvGraphicFramePr>
        <p:xfrm>
          <a:off x="74450" y="1152846"/>
          <a:ext cx="8992249" cy="559895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972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494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29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314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>
                          <a:solidFill>
                            <a:schemeClr val="bg1"/>
                          </a:solidFill>
                        </a:rPr>
                        <a:t>구분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>
                          <a:solidFill>
                            <a:schemeClr val="bg1"/>
                          </a:solidFill>
                        </a:rPr>
                        <a:t>기능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568ED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>
                          <a:solidFill>
                            <a:schemeClr val="bg1"/>
                          </a:solidFill>
                        </a:rPr>
                        <a:t>상세 기능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1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 b="1"/>
                        <a:t>검색</a:t>
                      </a:r>
                      <a:endParaRPr sz="1700" b="1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검색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700"/>
                        <a:t>커피숍 </a:t>
                      </a:r>
                      <a:r>
                        <a:rPr lang="ko-KR" sz="1700"/>
                        <a:t>이름 / 주소 / 메뉴 / 해시태그</a:t>
                      </a:r>
                      <a:r>
                        <a:rPr lang="ko-KR" altLang="en-US" sz="1700"/>
                        <a:t> 등</a:t>
                      </a:r>
                      <a:r>
                        <a:rPr lang="ko-KR" sz="1700"/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700"/>
                        <a:t>검색어 입력</a:t>
                      </a:r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3143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700" b="1"/>
                        <a:t>사용자</a:t>
                      </a:r>
                      <a:endParaRPr sz="1700" b="1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찜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찜하기, 찜 취소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찜 커피숍 목록 조회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7805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700"/>
                        <a:t>리뷰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리뷰 작성, 삭제, 신고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작성한 리뷰 목록 조회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963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700"/>
                        <a:t>로그인/로그아웃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회원가입</a:t>
                      </a:r>
                      <a:r>
                        <a:rPr lang="en-US" altLang="ko-KR" sz="1700"/>
                        <a:t>, </a:t>
                      </a:r>
                      <a:r>
                        <a:rPr lang="ko-KR" sz="1700"/>
                        <a:t>로그인, 로그아웃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  <a:defRPr/>
                      </a:pPr>
                      <a:endParaRPr sz="1700"/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9636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700" b="1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700"/>
                        <a:t>회원 정보 관리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700"/>
                        <a:t>회원 정보 수정</a:t>
                      </a:r>
                      <a:r>
                        <a:rPr lang="en-US" altLang="ko-KR" sz="1700"/>
                        <a:t>, </a:t>
                      </a:r>
                      <a:r>
                        <a:rPr lang="ko-KR" altLang="en-US" sz="1700"/>
                        <a:t>회원 탈퇴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  <a:defRPr/>
                      </a:pPr>
                      <a:endParaRPr sz="1700"/>
                    </a:p>
                  </a:txBody>
                  <a:tcPr marL="91450" marR="91450" marT="45725" marB="45725" anchor="ctr" anchorCtr="1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3539"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 b="1"/>
                        <a:t>관리자</a:t>
                      </a:r>
                      <a:endParaRPr sz="1700" b="1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리뷰관리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신고된 리뷰 확인 및 삭제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963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커피숍 정보 등록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커피숍 정보 등록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963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커피숍 정보 수정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>
                          <a:solidFill>
                            <a:schemeClr val="dk1"/>
                          </a:solidFill>
                          <a:latin typeface="맑은 고딕"/>
                          <a:sym typeface="Calibri Light"/>
                        </a:rPr>
                        <a:t>커피숍 정보 수정</a:t>
                      </a:r>
                      <a:endParaRPr sz="1700">
                        <a:solidFill>
                          <a:schemeClr val="dk1"/>
                        </a:solidFill>
                        <a:latin typeface="맑은 고딕"/>
                        <a:sym typeface="Calibri Light"/>
                      </a:endParaRPr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6963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커피숍 정보 삭제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>
                          <a:solidFill>
                            <a:schemeClr val="dk1"/>
                          </a:solidFill>
                          <a:latin typeface="맑은 고딕"/>
                          <a:sym typeface="Calibri Light"/>
                        </a:rPr>
                        <a:t>커피숍 정보 삭제</a:t>
                      </a:r>
                      <a:endParaRPr sz="1700">
                        <a:solidFill>
                          <a:schemeClr val="dk1"/>
                        </a:solidFill>
                        <a:latin typeface="맑은 고딕"/>
                        <a:sym typeface="Calibri Light"/>
                      </a:endParaRPr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53539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회원 관리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700"/>
                        <a:t>전체 회원 조회, 회원 탈퇴</a:t>
                      </a:r>
                      <a:endParaRPr sz="1700"/>
                    </a:p>
                  </a:txBody>
                  <a:tcPr marL="91450" marR="91450" marT="45725" marB="457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051720" y="4869160"/>
            <a:ext cx="6120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4.</a:t>
            </a:r>
            <a:r>
              <a:rPr kumimoji="1" lang="ko-KR" altLang="en-US" sz="4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프로세스 설계</a:t>
            </a:r>
            <a:endParaRPr kumimoji="1" lang="en-US" altLang="ko-KR" sz="48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27784" y="5589240"/>
            <a:ext cx="554461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4.1 </a:t>
            </a:r>
            <a:r>
              <a:rPr kumimoji="1" lang="ko-KR" altLang="en-US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프로세스 분할도</a:t>
            </a:r>
            <a:endParaRPr kumimoji="1" lang="en-US" altLang="ko-KR" sz="36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4.2 </a:t>
            </a:r>
            <a:r>
              <a:rPr kumimoji="1" lang="ko-KR" altLang="en-US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프로세스 설계서</a:t>
            </a:r>
            <a:endParaRPr kumimoji="1" lang="en-US" altLang="ko-KR" sz="36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279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4.1. </a:t>
            </a:r>
            <a:r>
              <a:rPr lang="ko-KR" altLang="en-US" sz="3200"/>
              <a:t>프로세스 분할도</a:t>
            </a:r>
          </a:p>
        </p:txBody>
      </p:sp>
      <p:sp>
        <p:nvSpPr>
          <p:cNvPr id="5" name="Google Shape;54;p9"/>
          <p:cNvSpPr/>
          <p:nvPr/>
        </p:nvSpPr>
        <p:spPr>
          <a:xfrm>
            <a:off x="3635896" y="1196752"/>
            <a:ext cx="1668000" cy="47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Cafe Surfer</a:t>
            </a:r>
            <a:endParaRPr sz="18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9" name="Google Shape;57;p9"/>
          <p:cNvSpPr/>
          <p:nvPr/>
        </p:nvSpPr>
        <p:spPr>
          <a:xfrm>
            <a:off x="443533" y="2570634"/>
            <a:ext cx="1281300" cy="714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600" b="1" i="0" u="none" strike="noStrike" cap="none">
                <a:solidFill>
                  <a:schemeClr val="bg1"/>
                </a:solidFill>
                <a:latin typeface="굴림"/>
                <a:ea typeface="굴림"/>
                <a:cs typeface="굴림"/>
                <a:sym typeface="굴림"/>
              </a:rPr>
              <a:t>검색</a:t>
            </a:r>
            <a:endParaRPr sz="1600" b="1" i="0" u="none" strike="noStrike" cap="none">
              <a:solidFill>
                <a:schemeClr val="bg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0" name="Google Shape;58;p9"/>
          <p:cNvSpPr/>
          <p:nvPr/>
        </p:nvSpPr>
        <p:spPr>
          <a:xfrm>
            <a:off x="444184" y="3413043"/>
            <a:ext cx="1277580" cy="4519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키워드 검색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1" name="Google Shape;59;p9"/>
          <p:cNvSpPr/>
          <p:nvPr/>
        </p:nvSpPr>
        <p:spPr>
          <a:xfrm>
            <a:off x="3829177" y="3413080"/>
            <a:ext cx="1281300" cy="4519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찜 목록 보기</a:t>
            </a:r>
            <a:endParaRPr sz="1100" b="1" i="0" u="none" strike="noStrike" cap="none">
              <a:solidFill>
                <a:schemeClr val="tx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2" name="Google Shape;60;p9"/>
          <p:cNvSpPr/>
          <p:nvPr/>
        </p:nvSpPr>
        <p:spPr>
          <a:xfrm>
            <a:off x="2126902" y="2570634"/>
            <a:ext cx="1281300" cy="714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600" b="1" i="0" u="none" strike="noStrike" cap="none">
                <a:solidFill>
                  <a:schemeClr val="bg1"/>
                </a:solidFill>
                <a:latin typeface="굴림"/>
                <a:ea typeface="굴림"/>
                <a:cs typeface="굴림"/>
                <a:sym typeface="굴림"/>
              </a:rPr>
              <a:t>회원</a:t>
            </a:r>
            <a:endParaRPr sz="1600" b="1" i="0" u="none" strike="noStrike" cap="none">
              <a:solidFill>
                <a:schemeClr val="bg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3" name="Google Shape;61;p9"/>
          <p:cNvSpPr/>
          <p:nvPr/>
        </p:nvSpPr>
        <p:spPr>
          <a:xfrm>
            <a:off x="444948" y="3968414"/>
            <a:ext cx="1290428" cy="4519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상세 검색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4" name="Google Shape;62;p9"/>
          <p:cNvSpPr/>
          <p:nvPr/>
        </p:nvSpPr>
        <p:spPr>
          <a:xfrm>
            <a:off x="3837938" y="4520372"/>
            <a:ext cx="1281667" cy="45197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회원 탈퇴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" name="Google Shape;63;p9"/>
          <p:cNvSpPr/>
          <p:nvPr/>
        </p:nvSpPr>
        <p:spPr>
          <a:xfrm>
            <a:off x="452274" y="4523924"/>
            <a:ext cx="1283102" cy="45197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검색 결과 필터링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6" name="Google Shape;64;p9"/>
          <p:cNvSpPr/>
          <p:nvPr/>
        </p:nvSpPr>
        <p:spPr>
          <a:xfrm>
            <a:off x="452274" y="5093471"/>
            <a:ext cx="1283102" cy="45197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검색 초기화</a:t>
            </a:r>
            <a:endParaRPr sz="1100" b="1" i="0" u="none" strike="noStrike" cap="none">
              <a:solidFill>
                <a:schemeClr val="tx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7" name="Google Shape;65;p9"/>
          <p:cNvSpPr/>
          <p:nvPr/>
        </p:nvSpPr>
        <p:spPr>
          <a:xfrm>
            <a:off x="3829177" y="2570634"/>
            <a:ext cx="1281300" cy="714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600" b="1" i="0" u="none" strike="noStrike" cap="none">
                <a:solidFill>
                  <a:schemeClr val="bg1"/>
                </a:solidFill>
                <a:latin typeface="굴림"/>
                <a:ea typeface="굴림"/>
                <a:cs typeface="굴림"/>
                <a:sym typeface="굴림"/>
              </a:rPr>
              <a:t>마이페이지</a:t>
            </a:r>
            <a:endParaRPr sz="1600" b="1" i="0" u="none" strike="noStrike" cap="none">
              <a:solidFill>
                <a:schemeClr val="bg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8" name="Google Shape;66;p9"/>
          <p:cNvSpPr/>
          <p:nvPr/>
        </p:nvSpPr>
        <p:spPr>
          <a:xfrm>
            <a:off x="7222167" y="4520367"/>
            <a:ext cx="1281300" cy="4519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커피숍 </a:t>
            </a:r>
            <a:r>
              <a:rPr lang="ko-KR" altLang="en-US" sz="1100" b="1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삭제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9" name="Google Shape;67;p9"/>
          <p:cNvSpPr/>
          <p:nvPr/>
        </p:nvSpPr>
        <p:spPr>
          <a:xfrm>
            <a:off x="3829177" y="3966731"/>
            <a:ext cx="1290428" cy="4519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내가 작성한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리뷰</a:t>
            </a:r>
            <a:r>
              <a:rPr lang="ko-KR" altLang="en-US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 보기</a:t>
            </a:r>
          </a:p>
        </p:txBody>
      </p:sp>
      <p:sp>
        <p:nvSpPr>
          <p:cNvPr id="20" name="Google Shape;68;p9"/>
          <p:cNvSpPr/>
          <p:nvPr/>
        </p:nvSpPr>
        <p:spPr>
          <a:xfrm>
            <a:off x="2113714" y="3413095"/>
            <a:ext cx="1294488" cy="4519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회원가입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21" name="Google Shape;69;p9"/>
          <p:cNvSpPr/>
          <p:nvPr/>
        </p:nvSpPr>
        <p:spPr>
          <a:xfrm>
            <a:off x="7223602" y="2570622"/>
            <a:ext cx="1281300" cy="714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600" b="1" i="0" u="none" strike="noStrike" cap="none">
                <a:solidFill>
                  <a:schemeClr val="bg1"/>
                </a:solidFill>
                <a:latin typeface="굴림"/>
                <a:ea typeface="굴림"/>
                <a:cs typeface="굴림"/>
                <a:sym typeface="굴림"/>
              </a:rPr>
              <a:t>관리자</a:t>
            </a:r>
            <a:endParaRPr lang="en-US" altLang="ko-KR" sz="1600" b="1" i="0" u="none" strike="noStrike" cap="none">
              <a:solidFill>
                <a:schemeClr val="bg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22" name="Google Shape;70;p9"/>
          <p:cNvSpPr/>
          <p:nvPr/>
        </p:nvSpPr>
        <p:spPr>
          <a:xfrm>
            <a:off x="7223602" y="3966719"/>
            <a:ext cx="1290428" cy="4519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커피숍 </a:t>
            </a:r>
            <a:r>
              <a:rPr lang="ko-KR" altLang="en-US" sz="1100" b="1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수정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23" name="Google Shape;71;p9"/>
          <p:cNvSpPr/>
          <p:nvPr/>
        </p:nvSpPr>
        <p:spPr>
          <a:xfrm>
            <a:off x="7223602" y="3413017"/>
            <a:ext cx="1290428" cy="45197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커피숍 </a:t>
            </a:r>
            <a:r>
              <a:rPr lang="ko-KR" altLang="en-US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등록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24" name="Google Shape;72;p9"/>
          <p:cNvSpPr/>
          <p:nvPr/>
        </p:nvSpPr>
        <p:spPr>
          <a:xfrm>
            <a:off x="5550352" y="3413080"/>
            <a:ext cx="1281300" cy="4519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커피숍 찜</a:t>
            </a:r>
            <a:r>
              <a:rPr lang="en-US" altLang="ko-KR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 </a:t>
            </a:r>
            <a:r>
              <a:rPr lang="ko-KR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하기</a:t>
            </a:r>
            <a:endParaRPr sz="1100" b="1" i="0" u="none" strike="noStrike" cap="none">
              <a:solidFill>
                <a:schemeClr val="tx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25" name="Google Shape;73;p9"/>
          <p:cNvSpPr/>
          <p:nvPr/>
        </p:nvSpPr>
        <p:spPr>
          <a:xfrm>
            <a:off x="5569240" y="4520367"/>
            <a:ext cx="1271540" cy="45197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  <a:defRPr/>
            </a:pPr>
            <a:r>
              <a:rPr lang="ko-KR" altLang="en-US" sz="1100" b="1">
                <a:latin typeface="굴림"/>
                <a:ea typeface="굴림"/>
                <a:cs typeface="굴림"/>
                <a:sym typeface="굴림"/>
              </a:rPr>
              <a:t>리뷰 신고</a:t>
            </a:r>
          </a:p>
        </p:txBody>
      </p:sp>
      <p:sp>
        <p:nvSpPr>
          <p:cNvPr id="26" name="Google Shape;74;p9"/>
          <p:cNvSpPr/>
          <p:nvPr/>
        </p:nvSpPr>
        <p:spPr>
          <a:xfrm>
            <a:off x="5550352" y="2570634"/>
            <a:ext cx="1281300" cy="714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600" b="1">
                <a:solidFill>
                  <a:schemeClr val="bg1"/>
                </a:solidFill>
                <a:latin typeface="굴림"/>
                <a:ea typeface="굴림"/>
                <a:cs typeface="굴림"/>
                <a:sym typeface="굴림"/>
              </a:rPr>
              <a:t>컨텐츠</a:t>
            </a:r>
            <a:r>
              <a:rPr lang="ko-KR" sz="1600" b="1" i="0" u="none" strike="noStrike" cap="none">
                <a:solidFill>
                  <a:schemeClr val="bg1"/>
                </a:solidFill>
                <a:latin typeface="굴림"/>
                <a:ea typeface="굴림"/>
                <a:cs typeface="굴림"/>
                <a:sym typeface="굴림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600" b="1" i="0" u="none" strike="noStrike" cap="none">
                <a:solidFill>
                  <a:schemeClr val="bg1"/>
                </a:solidFill>
                <a:latin typeface="굴림"/>
                <a:ea typeface="굴림"/>
                <a:cs typeface="굴림"/>
                <a:sym typeface="굴림"/>
              </a:rPr>
              <a:t>페이지</a:t>
            </a:r>
            <a:endParaRPr sz="1600" b="1" i="0" u="none" strike="noStrike" cap="none">
              <a:solidFill>
                <a:schemeClr val="bg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27" name="Google Shape;75;p9"/>
          <p:cNvSpPr/>
          <p:nvPr/>
        </p:nvSpPr>
        <p:spPr>
          <a:xfrm>
            <a:off x="5550352" y="3966731"/>
            <a:ext cx="1290428" cy="4519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커피숍 리뷰</a:t>
            </a:r>
            <a:endParaRPr sz="1100" b="1" i="0" u="none" strike="noStrike" cap="none">
              <a:solidFill>
                <a:schemeClr val="tx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28" name="Google Shape;68;p9"/>
          <p:cNvSpPr/>
          <p:nvPr/>
        </p:nvSpPr>
        <p:spPr>
          <a:xfrm>
            <a:off x="2112003" y="3966731"/>
            <a:ext cx="1290428" cy="4519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로그인/로그아웃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29" name="Google Shape;68;p9"/>
          <p:cNvSpPr/>
          <p:nvPr/>
        </p:nvSpPr>
        <p:spPr>
          <a:xfrm>
            <a:off x="2100772" y="4520367"/>
            <a:ext cx="1301659" cy="45197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아이디</a:t>
            </a:r>
            <a:r>
              <a:rPr lang="en-US" altLang="ko-KR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/</a:t>
            </a:r>
            <a:r>
              <a:rPr lang="ko-KR" altLang="en-US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비밀번호 찾기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cxnSp>
        <p:nvCxnSpPr>
          <p:cNvPr id="38" name="꺾인 연결선 37"/>
          <p:cNvCxnSpPr>
            <a:stCxn id="5" idx="2"/>
            <a:endCxn id="9" idx="0"/>
          </p:cNvCxnSpPr>
          <p:nvPr/>
        </p:nvCxnSpPr>
        <p:spPr>
          <a:xfrm rot="5400000">
            <a:off x="2325149" y="425887"/>
            <a:ext cx="903782" cy="33857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" idx="2"/>
            <a:endCxn id="12" idx="0"/>
          </p:cNvCxnSpPr>
          <p:nvPr/>
        </p:nvCxnSpPr>
        <p:spPr>
          <a:xfrm rot="5400000">
            <a:off x="3166833" y="1267571"/>
            <a:ext cx="903782" cy="17023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5" idx="2"/>
            <a:endCxn id="17" idx="0"/>
          </p:cNvCxnSpPr>
          <p:nvPr/>
        </p:nvCxnSpPr>
        <p:spPr>
          <a:xfrm rot="5400000">
            <a:off x="4017971" y="2118709"/>
            <a:ext cx="903782" cy="6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5" idx="2"/>
            <a:endCxn id="26" idx="0"/>
          </p:cNvCxnSpPr>
          <p:nvPr/>
        </p:nvCxnSpPr>
        <p:spPr>
          <a:xfrm rot="16200000" flipH="1">
            <a:off x="4878558" y="1258190"/>
            <a:ext cx="903782" cy="172110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5" idx="2"/>
            <a:endCxn id="21" idx="0"/>
          </p:cNvCxnSpPr>
          <p:nvPr/>
        </p:nvCxnSpPr>
        <p:spPr>
          <a:xfrm rot="16200000" flipH="1">
            <a:off x="5715189" y="421559"/>
            <a:ext cx="903770" cy="33943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포인트가 5개인 별 71"/>
          <p:cNvSpPr/>
          <p:nvPr/>
        </p:nvSpPr>
        <p:spPr>
          <a:xfrm>
            <a:off x="359532" y="2708920"/>
            <a:ext cx="360040" cy="360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포인트가 5개인 별 72"/>
          <p:cNvSpPr/>
          <p:nvPr/>
        </p:nvSpPr>
        <p:spPr>
          <a:xfrm>
            <a:off x="7177568" y="2708920"/>
            <a:ext cx="360040" cy="360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Google Shape;66;p9"/>
          <p:cNvSpPr/>
          <p:nvPr/>
        </p:nvSpPr>
        <p:spPr>
          <a:xfrm>
            <a:off x="7222167" y="5093523"/>
            <a:ext cx="1281300" cy="4519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회원 관리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33" name="Google Shape;73;p9"/>
          <p:cNvSpPr/>
          <p:nvPr/>
        </p:nvSpPr>
        <p:spPr>
          <a:xfrm>
            <a:off x="5569240" y="5093471"/>
            <a:ext cx="1271540" cy="45197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1" i="0" u="none" strike="noStrike" cap="none">
                <a:solidFill>
                  <a:schemeClr val="tx1"/>
                </a:solidFill>
                <a:latin typeface="굴림"/>
                <a:ea typeface="굴림"/>
                <a:cs typeface="굴림"/>
                <a:sym typeface="굴림"/>
              </a:rPr>
              <a:t>커피숍 링크 공유</a:t>
            </a:r>
            <a:endParaRPr sz="1100" b="1" i="0" u="none" strike="noStrike" cap="none">
              <a:solidFill>
                <a:schemeClr val="tx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34" name="Google Shape;66;p9"/>
          <p:cNvSpPr/>
          <p:nvPr/>
        </p:nvSpPr>
        <p:spPr>
          <a:xfrm>
            <a:off x="7222167" y="5666679"/>
            <a:ext cx="1281300" cy="4519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9025" tIns="99025" rIns="99025" bIns="99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1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리뷰 관리</a:t>
            </a:r>
            <a:endParaRPr sz="1100" b="1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35" name="포인트가 5개인 별 34"/>
          <p:cNvSpPr/>
          <p:nvPr/>
        </p:nvSpPr>
        <p:spPr>
          <a:xfrm>
            <a:off x="404254" y="3493240"/>
            <a:ext cx="227875" cy="2359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포인트가 5개인 별 35"/>
          <p:cNvSpPr/>
          <p:nvPr/>
        </p:nvSpPr>
        <p:spPr>
          <a:xfrm>
            <a:off x="420151" y="3994061"/>
            <a:ext cx="227875" cy="2359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포인트가 5개인 별 36"/>
          <p:cNvSpPr/>
          <p:nvPr/>
        </p:nvSpPr>
        <p:spPr>
          <a:xfrm>
            <a:off x="7182245" y="3498529"/>
            <a:ext cx="227875" cy="2359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포인트가 5개인 별 38"/>
          <p:cNvSpPr/>
          <p:nvPr/>
        </p:nvSpPr>
        <p:spPr>
          <a:xfrm>
            <a:off x="7182245" y="4060053"/>
            <a:ext cx="227875" cy="2359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포인트가 5개인 별 40"/>
          <p:cNvSpPr/>
          <p:nvPr/>
        </p:nvSpPr>
        <p:spPr>
          <a:xfrm>
            <a:off x="7182245" y="4576788"/>
            <a:ext cx="227875" cy="2359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7177568" y="5733256"/>
            <a:ext cx="227875" cy="2359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4.2.</a:t>
            </a:r>
            <a:r>
              <a:rPr lang="ko-KR" altLang="en-US" sz="3200"/>
              <a:t> 프로세스 설계서</a:t>
            </a:r>
          </a:p>
        </p:txBody>
      </p:sp>
      <p:sp>
        <p:nvSpPr>
          <p:cNvPr id="5" name="제목 1"/>
          <p:cNvSpPr txBox="1"/>
          <p:nvPr/>
        </p:nvSpPr>
        <p:spPr>
          <a:xfrm>
            <a:off x="395536" y="1084797"/>
            <a:ext cx="4968552" cy="54969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/>
              <a:t>4.2.1</a:t>
            </a:r>
            <a:r>
              <a:rPr lang="ko-KR" altLang="en-US" sz="2400"/>
              <a:t> 프로세스 설계서 </a:t>
            </a:r>
            <a:r>
              <a:rPr lang="en-US" altLang="ko-KR" sz="2400"/>
              <a:t>- </a:t>
            </a:r>
            <a:r>
              <a:rPr lang="ko-KR" altLang="en-US" sz="2400"/>
              <a:t>검색</a:t>
            </a:r>
          </a:p>
        </p:txBody>
      </p:sp>
      <p:graphicFrame>
        <p:nvGraphicFramePr>
          <p:cNvPr id="57" name="Google Shape;123;p14"/>
          <p:cNvGraphicFramePr/>
          <p:nvPr/>
        </p:nvGraphicFramePr>
        <p:xfrm>
          <a:off x="273050" y="1705112"/>
          <a:ext cx="8691438" cy="46805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047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7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사용자</a:t>
                      </a:r>
                      <a:endParaRPr sz="1400" b="1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시스템</a:t>
                      </a:r>
                      <a:endParaRPr sz="1400" b="1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09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800" u="none" strike="noStrike" cap="none"/>
                        <a:t> 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25;p14"/>
          <p:cNvSpPr/>
          <p:nvPr/>
        </p:nvSpPr>
        <p:spPr>
          <a:xfrm>
            <a:off x="425906" y="2233689"/>
            <a:ext cx="1073406" cy="296244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8000" tIns="0" rIns="18000" bIns="0" anchor="ctr" anchorCtr="0">
            <a:noAutofit/>
          </a:bodyPr>
          <a:lstStyle/>
          <a:p>
            <a:pPr marL="177800" marR="0" lvl="0" indent="-177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키워드 </a:t>
            </a:r>
            <a:r>
              <a:rPr lang="ko-KR"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시작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6;p14"/>
          <p:cNvSpPr/>
          <p:nvPr/>
        </p:nvSpPr>
        <p:spPr>
          <a:xfrm>
            <a:off x="6876256" y="2640558"/>
            <a:ext cx="1908212" cy="1031221"/>
          </a:xfrm>
          <a:prstGeom prst="flowChartMagneticDisk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커피숍 DB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커피숍</a:t>
            </a:r>
            <a:r>
              <a:rPr lang="en-US" altLang="ko-KR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ko-KR" altLang="en-US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해시태그</a:t>
            </a:r>
            <a:r>
              <a:rPr lang="en-US" alt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</a:p>
        </p:txBody>
      </p:sp>
      <p:sp>
        <p:nvSpPr>
          <p:cNvPr id="60" name="Google Shape;129;p14"/>
          <p:cNvSpPr/>
          <p:nvPr/>
        </p:nvSpPr>
        <p:spPr>
          <a:xfrm>
            <a:off x="2676793" y="5877272"/>
            <a:ext cx="1465793" cy="398520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8000" tIns="0" rIns="18000" bIns="0" anchor="ctr" anchorCtr="0">
            <a:noAutofit/>
          </a:bodyPr>
          <a:lstStyle/>
          <a:p>
            <a:pPr marL="177800" marR="0" lvl="0" indent="-177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커피숍 정보 </a:t>
            </a:r>
          </a:p>
          <a:p>
            <a:pPr marL="177800" marR="0" lvl="0" indent="-177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 완료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5;p14"/>
          <p:cNvSpPr/>
          <p:nvPr/>
        </p:nvSpPr>
        <p:spPr>
          <a:xfrm>
            <a:off x="4441342" y="4567132"/>
            <a:ext cx="1081219" cy="4128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8000" tIns="0" rIns="18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/>
              <a:t>3</a:t>
            </a:r>
            <a:r>
              <a:rPr lang="ko-KR" sz="900"/>
              <a:t>. </a:t>
            </a:r>
            <a:r>
              <a:rPr lang="ko-KR" alt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해시태그 정보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</a:t>
            </a: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5" name="Google Shape;128;p14"/>
          <p:cNvSpPr/>
          <p:nvPr/>
        </p:nvSpPr>
        <p:spPr>
          <a:xfrm>
            <a:off x="2913177" y="2856286"/>
            <a:ext cx="1906602" cy="559672"/>
          </a:xfrm>
          <a:prstGeom prst="flowChartDecision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900"/>
              <a:t>2</a:t>
            </a: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옵션 바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 여부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38;p14"/>
          <p:cNvSpPr txBox="1"/>
          <p:nvPr/>
        </p:nvSpPr>
        <p:spPr>
          <a:xfrm>
            <a:off x="3255423" y="3520467"/>
            <a:ext cx="40737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39;p14"/>
          <p:cNvSpPr txBox="1"/>
          <p:nvPr/>
        </p:nvSpPr>
        <p:spPr>
          <a:xfrm>
            <a:off x="4211398" y="3517891"/>
            <a:ext cx="40737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127;p14"/>
          <p:cNvCxnSpPr>
            <a:stCxn id="58" idx="2"/>
            <a:endCxn id="72" idx="0"/>
          </p:cNvCxnSpPr>
          <p:nvPr/>
        </p:nvCxnSpPr>
        <p:spPr>
          <a:xfrm flipH="1">
            <a:off x="958102" y="2529933"/>
            <a:ext cx="4507" cy="41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69" name="꺾인 연결선 68"/>
          <p:cNvCxnSpPr>
            <a:stCxn id="71" idx="2"/>
            <a:endCxn id="60" idx="0"/>
          </p:cNvCxnSpPr>
          <p:nvPr/>
        </p:nvCxnSpPr>
        <p:spPr>
          <a:xfrm rot="16200000" flipH="1">
            <a:off x="1548124" y="4015706"/>
            <a:ext cx="1296144" cy="242698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64" idx="2"/>
            <a:endCxn id="60" idx="0"/>
          </p:cNvCxnSpPr>
          <p:nvPr/>
        </p:nvCxnSpPr>
        <p:spPr>
          <a:xfrm rot="5400000">
            <a:off x="3747151" y="4642471"/>
            <a:ext cx="897340" cy="1572262"/>
          </a:xfrm>
          <a:prstGeom prst="bentConnector3">
            <a:avLst>
              <a:gd name="adj1" fmla="val 607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135;p14"/>
          <p:cNvSpPr/>
          <p:nvPr/>
        </p:nvSpPr>
        <p:spPr>
          <a:xfrm>
            <a:off x="442093" y="4168328"/>
            <a:ext cx="1081219" cy="4128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8000" tIns="0" rIns="18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/>
              <a:t>2</a:t>
            </a:r>
            <a:r>
              <a:rPr lang="ko-KR" sz="900"/>
              <a:t>. </a:t>
            </a:r>
            <a:r>
              <a:rPr lang="ko-KR" alt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검색어 입력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35;p14"/>
          <p:cNvSpPr/>
          <p:nvPr/>
        </p:nvSpPr>
        <p:spPr>
          <a:xfrm>
            <a:off x="417492" y="2942733"/>
            <a:ext cx="1081219" cy="4128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8000" tIns="0" rIns="18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/>
              <a:t>1</a:t>
            </a:r>
            <a:r>
              <a:rPr lang="ko-KR" sz="900"/>
              <a:t>. </a:t>
            </a:r>
            <a:r>
              <a:rPr lang="ko-KR" altLang="en-US" sz="900"/>
              <a:t>커피숍 검색 여부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꺾인 연결선 72"/>
          <p:cNvCxnSpPr>
            <a:stCxn id="65" idx="2"/>
            <a:endCxn id="71" idx="0"/>
          </p:cNvCxnSpPr>
          <p:nvPr/>
        </p:nvCxnSpPr>
        <p:spPr>
          <a:xfrm rot="5400000">
            <a:off x="2048406" y="2350256"/>
            <a:ext cx="752370" cy="28837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oogle Shape;127;p14"/>
          <p:cNvCxnSpPr>
            <a:stCxn id="72" idx="3"/>
          </p:cNvCxnSpPr>
          <p:nvPr/>
        </p:nvCxnSpPr>
        <p:spPr>
          <a:xfrm flipV="1">
            <a:off x="1498711" y="3136123"/>
            <a:ext cx="1472898" cy="130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75" name="꺾인 연결선 74"/>
          <p:cNvCxnSpPr>
            <a:stCxn id="65" idx="2"/>
            <a:endCxn id="64" idx="0"/>
          </p:cNvCxnSpPr>
          <p:nvPr/>
        </p:nvCxnSpPr>
        <p:spPr>
          <a:xfrm rot="16200000" flipH="1">
            <a:off x="3848628" y="3433808"/>
            <a:ext cx="1151174" cy="1115474"/>
          </a:xfrm>
          <a:prstGeom prst="bentConnector3">
            <a:avLst>
              <a:gd name="adj1" fmla="val 325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71" idx="3"/>
            <a:endCxn id="59" idx="3"/>
          </p:cNvCxnSpPr>
          <p:nvPr/>
        </p:nvCxnSpPr>
        <p:spPr>
          <a:xfrm flipV="1">
            <a:off x="1523312" y="3671779"/>
            <a:ext cx="6307050" cy="702949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64" idx="3"/>
            <a:endCxn id="59" idx="3"/>
          </p:cNvCxnSpPr>
          <p:nvPr/>
        </p:nvCxnSpPr>
        <p:spPr>
          <a:xfrm flipV="1">
            <a:off x="5522561" y="3671779"/>
            <a:ext cx="2307801" cy="1101753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Google Shape;518;p44"/>
          <p:cNvGraphicFramePr/>
          <p:nvPr/>
        </p:nvGraphicFramePr>
        <p:xfrm>
          <a:off x="179512" y="4148776"/>
          <a:ext cx="8784976" cy="252058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980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45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회원</a:t>
                      </a:r>
                      <a:endParaRPr sz="1400" b="1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400" b="1" u="none" strike="noStrike" cap="none"/>
                        <a:t>관리자</a:t>
                      </a:r>
                      <a:endParaRPr sz="1400" b="1" u="none" strike="noStrike" cap="none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시스템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157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800" b="0" u="none" strike="noStrike" cap="none"/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4.2. </a:t>
            </a:r>
            <a:r>
              <a:rPr lang="ko-KR" altLang="en-US" sz="3200"/>
              <a:t>프로세스 설계서</a:t>
            </a:r>
          </a:p>
        </p:txBody>
      </p:sp>
      <p:graphicFrame>
        <p:nvGraphicFramePr>
          <p:cNvPr id="5" name="Google Shape;518;p44"/>
          <p:cNvGraphicFramePr/>
          <p:nvPr/>
        </p:nvGraphicFramePr>
        <p:xfrm>
          <a:off x="179512" y="1628801"/>
          <a:ext cx="8784976" cy="21905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90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45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68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sz="1400" b="1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시스템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62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800" b="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522;p44"/>
          <p:cNvSpPr/>
          <p:nvPr/>
        </p:nvSpPr>
        <p:spPr>
          <a:xfrm>
            <a:off x="3353766" y="3083693"/>
            <a:ext cx="1128555" cy="547076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4625" tIns="0" rIns="14625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  <a:defRPr/>
            </a:pPr>
            <a:r>
              <a:rPr lang="en-US" alt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alt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커피숍 정보</a:t>
            </a:r>
            <a:r>
              <a:rPr lang="en-US" alt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 algn="ctr">
              <a:buClr>
                <a:srgbClr val="000000"/>
              </a:buClr>
              <a:buSzPct val="25000"/>
              <a:defRPr/>
            </a:pPr>
            <a:r>
              <a:rPr lang="ko-KR" alt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r>
              <a:rPr lang="en-US" alt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24;p44"/>
          <p:cNvSpPr/>
          <p:nvPr/>
        </p:nvSpPr>
        <p:spPr>
          <a:xfrm>
            <a:off x="2987824" y="5215779"/>
            <a:ext cx="2093649" cy="517173"/>
          </a:xfrm>
          <a:prstGeom prst="flowChartDecision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8000" tIns="0" rIns="18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관리자 </a:t>
            </a: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검토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25;p44"/>
          <p:cNvSpPr/>
          <p:nvPr/>
        </p:nvSpPr>
        <p:spPr>
          <a:xfrm>
            <a:off x="7236296" y="2439691"/>
            <a:ext cx="1584175" cy="989309"/>
          </a:xfrm>
          <a:prstGeom prst="flowChartMagneticDisk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커피숍 DB</a:t>
            </a:r>
          </a:p>
          <a:p>
            <a:pPr algn="ctr">
              <a:buClr>
                <a:schemeClr val="dk1"/>
              </a:buClr>
              <a:buSzPct val="25000"/>
              <a:defRPr/>
            </a:pPr>
            <a:r>
              <a:rPr lang="ko-KR" altLang="en-US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커피숍해시태그</a:t>
            </a:r>
            <a:r>
              <a:rPr lang="en-US" altLang="ko-KR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업로드</a:t>
            </a:r>
            <a:r>
              <a:rPr lang="en-US" alt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</a:p>
        </p:txBody>
      </p:sp>
      <p:sp>
        <p:nvSpPr>
          <p:cNvPr id="12" name="Google Shape;526;p44"/>
          <p:cNvSpPr/>
          <p:nvPr/>
        </p:nvSpPr>
        <p:spPr>
          <a:xfrm>
            <a:off x="4929994" y="6078689"/>
            <a:ext cx="1442206" cy="329994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8000" tIns="0" rIns="18000" bIns="0" anchor="ctr" anchorCtr="0">
            <a:noAutofit/>
          </a:bodyPr>
          <a:lstStyle/>
          <a:p>
            <a:pPr marL="177800" lvl="0" indent="-177800" algn="ctr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ko-KR" alt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완료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33;p44"/>
          <p:cNvSpPr txBox="1"/>
          <p:nvPr/>
        </p:nvSpPr>
        <p:spPr>
          <a:xfrm>
            <a:off x="4686767" y="5646641"/>
            <a:ext cx="347709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534;p44"/>
          <p:cNvSpPr txBox="1"/>
          <p:nvPr/>
        </p:nvSpPr>
        <p:spPr>
          <a:xfrm>
            <a:off x="3481613" y="6094673"/>
            <a:ext cx="347709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535;p44"/>
          <p:cNvCxnSpPr>
            <a:stCxn id="10" idx="2"/>
            <a:endCxn id="71" idx="2"/>
          </p:cNvCxnSpPr>
          <p:nvPr/>
        </p:nvCxnSpPr>
        <p:spPr>
          <a:xfrm rot="5400000">
            <a:off x="2341843" y="4529898"/>
            <a:ext cx="489753" cy="2895860"/>
          </a:xfrm>
          <a:prstGeom prst="bentConnector3">
            <a:avLst>
              <a:gd name="adj1" fmla="val 14667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21" name="제목 1"/>
          <p:cNvSpPr txBox="1"/>
          <p:nvPr/>
        </p:nvSpPr>
        <p:spPr>
          <a:xfrm>
            <a:off x="179512" y="1084797"/>
            <a:ext cx="6768752" cy="54969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/>
              <a:t>4.2.2</a:t>
            </a:r>
            <a:r>
              <a:rPr lang="ko-KR" altLang="en-US" sz="2400"/>
              <a:t> 프로세스 설계서 </a:t>
            </a:r>
            <a:r>
              <a:rPr lang="en-US" altLang="ko-KR" sz="2400"/>
              <a:t>– </a:t>
            </a:r>
            <a:r>
              <a:rPr lang="ko-KR" altLang="en-US" sz="2400"/>
              <a:t>관리자</a:t>
            </a:r>
          </a:p>
        </p:txBody>
      </p:sp>
      <p:cxnSp>
        <p:nvCxnSpPr>
          <p:cNvPr id="22" name="직선 화살표 연결선 21"/>
          <p:cNvCxnSpPr>
            <a:stCxn id="103" idx="3"/>
            <a:endCxn id="8" idx="1"/>
          </p:cNvCxnSpPr>
          <p:nvPr/>
        </p:nvCxnSpPr>
        <p:spPr>
          <a:xfrm flipV="1">
            <a:off x="1736290" y="3357231"/>
            <a:ext cx="1617476" cy="3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521;p44"/>
          <p:cNvSpPr/>
          <p:nvPr/>
        </p:nvSpPr>
        <p:spPr>
          <a:xfrm>
            <a:off x="251520" y="2081742"/>
            <a:ext cx="1584176" cy="479436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8000" tIns="0" rIns="18000" bIns="0" anchor="ctr" anchorCtr="0">
            <a:noAutofit/>
          </a:bodyPr>
          <a:lstStyle/>
          <a:p>
            <a:pPr marL="177800" marR="0" lvl="0" indent="-177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커피숍</a:t>
            </a:r>
            <a:r>
              <a:rPr lang="en-US" alt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77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r>
              <a:rPr lang="ko-KR" alt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시작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직선 화살표 연결선 75"/>
          <p:cNvCxnSpPr>
            <a:stCxn id="29" idx="3"/>
            <a:endCxn id="99" idx="1"/>
          </p:cNvCxnSpPr>
          <p:nvPr/>
        </p:nvCxnSpPr>
        <p:spPr>
          <a:xfrm>
            <a:off x="1835696" y="2321460"/>
            <a:ext cx="1463733" cy="1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522;p44"/>
          <p:cNvSpPr/>
          <p:nvPr/>
        </p:nvSpPr>
        <p:spPr>
          <a:xfrm>
            <a:off x="3299429" y="2060848"/>
            <a:ext cx="1128555" cy="5240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4625" tIns="0" rIns="14625" bIns="0" anchor="ctr" anchorCtr="0">
            <a:noAutofit/>
          </a:bodyPr>
          <a:lstStyle/>
          <a:p>
            <a:pPr marL="0" lvl="0" indent="0" algn="ctr">
              <a:buClr>
                <a:srgbClr val="000000"/>
              </a:buClr>
              <a:buSzPct val="25000"/>
              <a:buNone/>
              <a:defRPr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커피숍 정보</a:t>
            </a:r>
            <a:r>
              <a:rPr lang="ko-KR" alt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</a:p>
        </p:txBody>
      </p:sp>
      <p:sp>
        <p:nvSpPr>
          <p:cNvPr id="49" name="Google Shape;521;p44"/>
          <p:cNvSpPr/>
          <p:nvPr/>
        </p:nvSpPr>
        <p:spPr>
          <a:xfrm>
            <a:off x="359532" y="4879173"/>
            <a:ext cx="1584176" cy="479436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8000" tIns="0" rIns="18000" bIns="0" anchor="ctr" anchorCtr="0">
            <a:noAutofit/>
          </a:bodyPr>
          <a:lstStyle/>
          <a:p>
            <a:pPr marL="177800" marR="0" lvl="0" indent="-177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리뷰 </a:t>
            </a:r>
            <a:r>
              <a:rPr lang="ko-KR" alt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신고</a:t>
            </a:r>
            <a:r>
              <a:rPr lang="ko-KR" alt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시작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525;p44"/>
          <p:cNvSpPr/>
          <p:nvPr/>
        </p:nvSpPr>
        <p:spPr>
          <a:xfrm>
            <a:off x="7380312" y="4926560"/>
            <a:ext cx="1404156" cy="805203"/>
          </a:xfrm>
          <a:prstGeom prst="flowChartMagneticDisk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신고된 리뷰  </a:t>
            </a:r>
            <a:r>
              <a:rPr 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lang="en-US" altLang="ko-KR"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522;p44"/>
          <p:cNvSpPr/>
          <p:nvPr/>
        </p:nvSpPr>
        <p:spPr>
          <a:xfrm>
            <a:off x="574511" y="5698680"/>
            <a:ext cx="1128555" cy="5240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4625" tIns="0" rIns="14625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  <a:defRPr/>
            </a:pPr>
            <a:r>
              <a:rPr lang="en-US" alt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alt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리뷰 신고</a:t>
            </a:r>
            <a:r>
              <a:rPr lang="en-US" alt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직선 화살표 연결선 71"/>
          <p:cNvCxnSpPr>
            <a:stCxn id="49" idx="2"/>
            <a:endCxn id="71" idx="0"/>
          </p:cNvCxnSpPr>
          <p:nvPr/>
        </p:nvCxnSpPr>
        <p:spPr>
          <a:xfrm flipH="1">
            <a:off x="1138789" y="5358609"/>
            <a:ext cx="12831" cy="340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oogle Shape;535;p44"/>
          <p:cNvCxnSpPr>
            <a:stCxn id="10" idx="2"/>
            <a:endCxn id="12" idx="1"/>
          </p:cNvCxnSpPr>
          <p:nvPr/>
        </p:nvCxnSpPr>
        <p:spPr>
          <a:xfrm rot="16200000" flipH="1">
            <a:off x="4226954" y="5540646"/>
            <a:ext cx="510734" cy="89534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03" name="Google Shape;522;p44"/>
          <p:cNvSpPr/>
          <p:nvPr/>
        </p:nvSpPr>
        <p:spPr>
          <a:xfrm>
            <a:off x="607735" y="3098644"/>
            <a:ext cx="1128555" cy="5240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  <a:headEnd w="sm" len="sm"/>
            <a:tailEnd w="sm" len="sm"/>
          </a:ln>
        </p:spPr>
        <p:txBody>
          <a:bodyPr wrap="square" lIns="14625" tIns="0" rIns="14625" bIns="0" anchor="ctr" anchorCtr="1">
            <a:noAutofit/>
          </a:bodyPr>
          <a:lstStyle/>
          <a:p>
            <a:pPr marL="177800" lvl="0" indent="-177800" algn="ctr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en-US" alt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alt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커피숍 정보 </a:t>
            </a:r>
          </a:p>
          <a:p>
            <a:pPr marL="177800" lvl="0" indent="-177800" algn="ctr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ko-KR" alt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요청</a:t>
            </a:r>
          </a:p>
        </p:txBody>
      </p:sp>
      <p:cxnSp>
        <p:nvCxnSpPr>
          <p:cNvPr id="110" name="꺾인 연결선 109"/>
          <p:cNvCxnSpPr>
            <a:stCxn id="99" idx="3"/>
            <a:endCxn id="11" idx="1"/>
          </p:cNvCxnSpPr>
          <p:nvPr/>
        </p:nvCxnSpPr>
        <p:spPr>
          <a:xfrm>
            <a:off x="4427984" y="2322860"/>
            <a:ext cx="3600399" cy="11683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03" idx="0"/>
            <a:endCxn id="11" idx="2"/>
          </p:cNvCxnSpPr>
          <p:nvPr/>
        </p:nvCxnSpPr>
        <p:spPr>
          <a:xfrm rot="5400000" flipH="1" flipV="1">
            <a:off x="4122004" y="-15647"/>
            <a:ext cx="164298" cy="6064283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endCxn id="11" idx="3"/>
          </p:cNvCxnSpPr>
          <p:nvPr/>
        </p:nvCxnSpPr>
        <p:spPr>
          <a:xfrm>
            <a:off x="4482321" y="3357233"/>
            <a:ext cx="3546062" cy="71767"/>
          </a:xfrm>
          <a:prstGeom prst="bentConnector4">
            <a:avLst>
              <a:gd name="adj1" fmla="val 38735"/>
              <a:gd name="adj2" fmla="val 29575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71" idx="3"/>
            <a:endCxn id="60" idx="1"/>
          </p:cNvCxnSpPr>
          <p:nvPr/>
        </p:nvCxnSpPr>
        <p:spPr>
          <a:xfrm flipV="1">
            <a:off x="1703066" y="4926560"/>
            <a:ext cx="6379324" cy="1034133"/>
          </a:xfrm>
          <a:prstGeom prst="bentConnector4">
            <a:avLst>
              <a:gd name="adj1" fmla="val 12644"/>
              <a:gd name="adj2" fmla="val 11889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10" idx="0"/>
          </p:cNvCxnSpPr>
          <p:nvPr/>
        </p:nvCxnSpPr>
        <p:spPr>
          <a:xfrm rot="16200000" flipH="1">
            <a:off x="5599467" y="3650960"/>
            <a:ext cx="216025" cy="3345663"/>
          </a:xfrm>
          <a:prstGeom prst="bentConnector4">
            <a:avLst>
              <a:gd name="adj1" fmla="val -113517"/>
              <a:gd name="adj2" fmla="val 6564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2"/>
          <p:cNvCxnSpPr>
            <a:stCxn id="10" idx="2"/>
            <a:endCxn id="60" idx="3"/>
          </p:cNvCxnSpPr>
          <p:nvPr/>
        </p:nvCxnSpPr>
        <p:spPr>
          <a:xfrm rot="5400000" flipH="1" flipV="1">
            <a:off x="6057924" y="3708487"/>
            <a:ext cx="1189" cy="4047741"/>
          </a:xfrm>
          <a:prstGeom prst="bentConnector3">
            <a:avLst>
              <a:gd name="adj1" fmla="val -1922624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7504" y="4005064"/>
            <a:ext cx="885698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>
          <a:xfrm>
            <a:off x="2051720" y="4869160"/>
            <a:ext cx="6120680" cy="830997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48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5.</a:t>
            </a:r>
            <a:r>
              <a:rPr kumimoji="1" lang="ko-KR" altLang="en-US" sz="48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테이블 설계</a:t>
            </a:r>
            <a:endParaRPr kumimoji="1" lang="en-US" altLang="ko-KR" sz="4800" b="1">
              <a:solidFill>
                <a:srgbClr val="FAAE63"/>
              </a:solidFill>
              <a:latin typeface="+mj-lt"/>
              <a:ea typeface="맑은 고딕"/>
              <a:cs typeface="굴림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>
          <a:xfrm>
            <a:off x="2627784" y="5589240"/>
            <a:ext cx="5544616" cy="11811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6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5.1 </a:t>
            </a:r>
            <a:r>
              <a:rPr kumimoji="1" lang="ko-KR" altLang="en-US" sz="36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전체 테이블 </a:t>
            </a:r>
            <a:r>
              <a:rPr kumimoji="1" lang="en-US" altLang="ko-KR" sz="36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ERD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6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5.2 </a:t>
            </a:r>
            <a:r>
              <a:rPr kumimoji="1" lang="ko-KR" altLang="en-US" sz="3600" b="1">
                <a:solidFill>
                  <a:srgbClr val="FAAE63"/>
                </a:solidFill>
                <a:ea typeface="맑은 고딕"/>
                <a:cs typeface="굴림"/>
              </a:rPr>
              <a:t>주요 테이블 </a:t>
            </a:r>
            <a:r>
              <a:rPr kumimoji="1" lang="en-US" altLang="ko-KR" sz="3600" b="1">
                <a:solidFill>
                  <a:srgbClr val="FAAE63"/>
                </a:solidFill>
                <a:latin typeface="Calibri"/>
                <a:cs typeface="Calibri"/>
              </a:rPr>
              <a:t>ERD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72" y="1643437"/>
            <a:ext cx="9036496" cy="49491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5.1. </a:t>
            </a:r>
            <a:r>
              <a:rPr lang="ko-KR" altLang="en-US" sz="3200"/>
              <a:t>전체 테이블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51770" y="4397929"/>
          <a:ext cx="1565953" cy="12134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9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3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/>
                        <a:t>리뷰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0071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리뷰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회원식별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커피숍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리뷰내용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리뷰작성일시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리뷰의 신고된 횟수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195736" y="2752489"/>
          <a:ext cx="1649730" cy="1348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9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84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b="1"/>
                        <a:t>회원정보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내부 식별용 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rgbClr val="FF0000"/>
                          </a:solidFill>
                        </a:rPr>
                        <a:t>U:</a:t>
                      </a:r>
                      <a:r>
                        <a:rPr lang="ko-KR" altLang="en-US" sz="1000" b="1">
                          <a:solidFill>
                            <a:srgbClr val="FF0000"/>
                          </a:solidFill>
                        </a:rPr>
                        <a:t>회원 </a:t>
                      </a:r>
                      <a:r>
                        <a:rPr lang="en-US" altLang="ko-KR" sz="1000" b="1">
                          <a:solidFill>
                            <a:srgbClr val="FF0000"/>
                          </a:solidFill>
                        </a:rPr>
                        <a:t>ID(email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비밀번호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회원이름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성별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생년월일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rgbClr val="FF0000"/>
                          </a:solidFill>
                        </a:rPr>
                        <a:t>U:</a:t>
                      </a:r>
                      <a:r>
                        <a:rPr lang="ko-KR" altLang="en-US" sz="1000" b="1">
                          <a:solidFill>
                            <a:srgbClr val="FF0000"/>
                          </a:solidFill>
                        </a:rPr>
                        <a:t>전화번호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931387" y="1657466"/>
          <a:ext cx="1601924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1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60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찜하기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70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회원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커피숍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북마크체크일자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7264468" y="1744105"/>
          <a:ext cx="1368151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분류코드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코드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상위코드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코드명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코드설명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사용여부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생성일시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수정일시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951234" y="5417517"/>
          <a:ext cx="1953193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해시태그</a:t>
                      </a:r>
                      <a:r>
                        <a:rPr lang="en-US" altLang="ko-KR" sz="1000" b="1"/>
                        <a:t>_</a:t>
                      </a:r>
                      <a:r>
                        <a:rPr lang="ko-KR" altLang="en-US" sz="1000" b="1"/>
                        <a:t>식별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b="0" u="sng"/>
                        <a:t>해시태그</a:t>
                      </a:r>
                      <a:r>
                        <a:rPr lang="en-US" altLang="ko-KR" sz="1000" b="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0"/>
                        <a:t>해시태그이름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0"/>
                        <a:t>해시태그 검색에 이용된횟수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350697" y="1089221"/>
          <a:ext cx="2040484" cy="291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4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커피숍정보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커피숍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썸네일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음료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디저트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굿즈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메인사진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커피숍이름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전화번호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조회 카운트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북마크등록카운트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주차시설여부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24</a:t>
                      </a:r>
                      <a:r>
                        <a:rPr lang="ko-KR" altLang="en-US" sz="900"/>
                        <a:t>시간운영여부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커피숍등록일시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1)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2)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3)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4)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647504" y="4397929"/>
          <a:ext cx="1973761" cy="664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7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28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커피숍</a:t>
                      </a:r>
                      <a:r>
                        <a:rPr lang="ko-KR" altLang="en-US" sz="1000" b="1"/>
                        <a:t> </a:t>
                      </a:r>
                      <a:r>
                        <a:rPr lang="ko-KR" altLang="en-US" sz="1100" b="1"/>
                        <a:t>해시태그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0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해시태그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커피숍</a:t>
                      </a:r>
                      <a:r>
                        <a:rPr lang="en-US" altLang="ko-KR" sz="1000" b="1"/>
                        <a:t>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192458" y="3605841"/>
          <a:ext cx="1800201" cy="161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76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업로드파일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67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파일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코드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참조번호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저장소파일이름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원본파일명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파일사이즈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파일유형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생성일시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수정일시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711740" y="5910097"/>
          <a:ext cx="1728192" cy="80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84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리뷰신고유형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관리자 </a:t>
                      </a:r>
                      <a:r>
                        <a:rPr lang="ko-KR" altLang="en-US" sz="1100" b="1"/>
                        <a:t>확인용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신고유형코드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신고유형내용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33787" y="4214477"/>
          <a:ext cx="2016224" cy="80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84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신고된리뷰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관리자 확인용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리뷰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신고유형코드</a:t>
                      </a:r>
                      <a:endParaRPr lang="en-US" altLang="ko-KR" sz="1000" b="1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5.2. </a:t>
            </a:r>
            <a:r>
              <a:rPr lang="ko-KR" altLang="en-US" sz="3200"/>
              <a:t>중요 테이블</a:t>
            </a:r>
          </a:p>
        </p:txBody>
      </p:sp>
      <p:sp>
        <p:nvSpPr>
          <p:cNvPr id="7" name="제목 1"/>
          <p:cNvSpPr txBox="1"/>
          <p:nvPr/>
        </p:nvSpPr>
        <p:spPr>
          <a:xfrm>
            <a:off x="395536" y="980728"/>
            <a:ext cx="5832648" cy="76130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/>
              <a:t>5.2.1.</a:t>
            </a:r>
            <a:r>
              <a:rPr lang="ko-KR" altLang="en-US" sz="2400"/>
              <a:t> 해시태그</a:t>
            </a:r>
            <a:r>
              <a:rPr lang="en-US" altLang="ko-KR" sz="2400"/>
              <a:t>, </a:t>
            </a:r>
            <a:r>
              <a:rPr lang="ko-KR" altLang="en-US" sz="2400"/>
              <a:t>사진 업로드 </a:t>
            </a:r>
            <a:r>
              <a:rPr lang="en-US" altLang="ko-KR" sz="2400"/>
              <a:t>ERD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177" y="1916832"/>
            <a:ext cx="8185646" cy="4206513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918113" y="2276872"/>
          <a:ext cx="1734007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4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분류코드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814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코드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상위코드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코드명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코드설명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사용여부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생성일시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수정일시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404997" y="4909337"/>
          <a:ext cx="2573557" cy="9649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35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16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해시태그</a:t>
                      </a:r>
                      <a:r>
                        <a:rPr lang="en-US" altLang="ko-KR" sz="1000" b="1"/>
                        <a:t>_</a:t>
                      </a:r>
                      <a:r>
                        <a:rPr lang="ko-KR" altLang="en-US" sz="1000" b="1"/>
                        <a:t>식별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329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b="0" u="sng"/>
                        <a:t>해시태그</a:t>
                      </a:r>
                      <a:r>
                        <a:rPr lang="en-US" altLang="ko-KR" sz="1000" b="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0"/>
                        <a:t>해시태그이름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0"/>
                        <a:t>해시태그 검색에 이용된횟수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11560" y="1988840"/>
          <a:ext cx="2664296" cy="29866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4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커피숍정보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4267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커피숍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썸네일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음료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디저트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굿즈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메인사진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커피숍이름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전화번호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조회 카운트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북마크등록카운트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주차시설여부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24</a:t>
                      </a:r>
                      <a:r>
                        <a:rPr lang="ko-KR" altLang="en-US" sz="900"/>
                        <a:t>시간운영여부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커피숍등록일시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1)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2)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3)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4)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11560" y="5224805"/>
          <a:ext cx="2501551" cy="823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15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5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/>
                        <a:t>커피숍 </a:t>
                      </a:r>
                      <a:r>
                        <a:rPr lang="ko-KR" altLang="en-US" sz="1100" b="1"/>
                        <a:t>해시태그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78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해시태그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커피숍</a:t>
                      </a:r>
                      <a:r>
                        <a:rPr lang="en-US" altLang="ko-KR" sz="1000" b="1"/>
                        <a:t>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6156176" y="2144984"/>
          <a:ext cx="2376264" cy="1860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983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업로드파일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17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파일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코드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참조번호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저장소파일이름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원본파일명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파일사이즈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파일유형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생성일시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수정일시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7200" dirty="0"/>
              <a:t>CONTNETS</a:t>
            </a:r>
            <a:endParaRPr lang="ko-KR" altLang="en-US" sz="7200" dirty="0"/>
          </a:p>
        </p:txBody>
      </p:sp>
      <p:grpSp>
        <p:nvGrpSpPr>
          <p:cNvPr id="50" name="그룹 49"/>
          <p:cNvGrpSpPr/>
          <p:nvPr/>
        </p:nvGrpSpPr>
        <p:grpSpPr>
          <a:xfrm>
            <a:off x="251520" y="1466837"/>
            <a:ext cx="3673580" cy="594011"/>
            <a:chOff x="632944" y="1628800"/>
            <a:chExt cx="3673580" cy="594011"/>
          </a:xfrm>
        </p:grpSpPr>
        <p:sp>
          <p:nvSpPr>
            <p:cNvPr id="51" name="직사각형 50"/>
            <p:cNvSpPr/>
            <p:nvPr/>
          </p:nvSpPr>
          <p:spPr>
            <a:xfrm>
              <a:off x="632944" y="1636738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1353774" y="1628800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프로젝트 개요</a:t>
              </a:r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633992" y="163673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54" name="직선 연결선 2"/>
            <p:cNvCxnSpPr/>
            <p:nvPr/>
          </p:nvCxnSpPr>
          <p:spPr>
            <a:xfrm>
              <a:off x="1317634" y="1720952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250059" y="2397785"/>
            <a:ext cx="4706360" cy="584775"/>
            <a:chOff x="347237" y="2051874"/>
            <a:chExt cx="4706360" cy="584775"/>
          </a:xfrm>
        </p:grpSpPr>
        <p:sp>
          <p:nvSpPr>
            <p:cNvPr id="55" name="직사각형 54"/>
            <p:cNvSpPr/>
            <p:nvPr/>
          </p:nvSpPr>
          <p:spPr>
            <a:xfrm>
              <a:off x="347237" y="2066266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56" name="Text Box 5"/>
            <p:cNvSpPr txBox="1">
              <a:spLocks noChangeArrowheads="1"/>
            </p:cNvSpPr>
            <p:nvPr/>
          </p:nvSpPr>
          <p:spPr bwMode="auto">
            <a:xfrm>
              <a:off x="1068066" y="2051874"/>
              <a:ext cx="398553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팀 구성  및 개발 일정</a:t>
              </a:r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347237" y="205981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030879" y="2126528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/>
        </p:nvGrpSpPr>
        <p:grpSpPr>
          <a:xfrm>
            <a:off x="250059" y="3341926"/>
            <a:ext cx="3673580" cy="584775"/>
            <a:chOff x="632944" y="2553837"/>
            <a:chExt cx="3673580" cy="584775"/>
          </a:xfrm>
        </p:grpSpPr>
        <p:sp>
          <p:nvSpPr>
            <p:cNvPr id="60" name="직사각형 59"/>
            <p:cNvSpPr/>
            <p:nvPr/>
          </p:nvSpPr>
          <p:spPr>
            <a:xfrm>
              <a:off x="632944" y="2568229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1353774" y="2553837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기능 정의서</a:t>
              </a:r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632944" y="256177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1316586" y="2628491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250059" y="4375805"/>
            <a:ext cx="3673580" cy="584775"/>
            <a:chOff x="632944" y="2553837"/>
            <a:chExt cx="3673580" cy="584775"/>
          </a:xfrm>
        </p:grpSpPr>
        <p:sp>
          <p:nvSpPr>
            <p:cNvPr id="65" name="직사각형 64"/>
            <p:cNvSpPr/>
            <p:nvPr/>
          </p:nvSpPr>
          <p:spPr>
            <a:xfrm>
              <a:off x="632944" y="2568229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66" name="Text Box 5"/>
            <p:cNvSpPr txBox="1">
              <a:spLocks noChangeArrowheads="1"/>
            </p:cNvSpPr>
            <p:nvPr/>
          </p:nvSpPr>
          <p:spPr bwMode="auto">
            <a:xfrm>
              <a:off x="1353774" y="2553837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프로세스 설계</a:t>
              </a:r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13"/>
            <p:cNvSpPr txBox="1">
              <a:spLocks noChangeArrowheads="1"/>
            </p:cNvSpPr>
            <p:nvPr/>
          </p:nvSpPr>
          <p:spPr bwMode="auto">
            <a:xfrm>
              <a:off x="632944" y="256177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1316586" y="2628491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250059" y="5373216"/>
            <a:ext cx="3673580" cy="584775"/>
            <a:chOff x="632944" y="2553837"/>
            <a:chExt cx="3673580" cy="584775"/>
          </a:xfrm>
        </p:grpSpPr>
        <p:sp>
          <p:nvSpPr>
            <p:cNvPr id="70" name="직사각형 69"/>
            <p:cNvSpPr/>
            <p:nvPr/>
          </p:nvSpPr>
          <p:spPr>
            <a:xfrm>
              <a:off x="632944" y="2568229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71" name="Text Box 5"/>
            <p:cNvSpPr txBox="1">
              <a:spLocks noChangeArrowheads="1"/>
            </p:cNvSpPr>
            <p:nvPr/>
          </p:nvSpPr>
          <p:spPr bwMode="auto">
            <a:xfrm>
              <a:off x="1353774" y="2553837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테이블 설계</a:t>
              </a:r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13"/>
            <p:cNvSpPr txBox="1">
              <a:spLocks noChangeArrowheads="1"/>
            </p:cNvSpPr>
            <p:nvPr/>
          </p:nvSpPr>
          <p:spPr bwMode="auto">
            <a:xfrm>
              <a:off x="632944" y="256177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1316586" y="2628491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4973920" y="1466837"/>
            <a:ext cx="3673580" cy="584775"/>
            <a:chOff x="632944" y="2553837"/>
            <a:chExt cx="3673580" cy="584775"/>
          </a:xfrm>
        </p:grpSpPr>
        <p:sp>
          <p:nvSpPr>
            <p:cNvPr id="75" name="직사각형 74"/>
            <p:cNvSpPr/>
            <p:nvPr/>
          </p:nvSpPr>
          <p:spPr>
            <a:xfrm>
              <a:off x="632944" y="2568229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1353774" y="2553837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아키텍처 설계</a:t>
              </a:r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7" name="TextBox 13"/>
            <p:cNvSpPr txBox="1">
              <a:spLocks noChangeArrowheads="1"/>
            </p:cNvSpPr>
            <p:nvPr/>
          </p:nvSpPr>
          <p:spPr bwMode="auto">
            <a:xfrm>
              <a:off x="632944" y="256177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06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1316586" y="2628491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4969554" y="2412177"/>
            <a:ext cx="3673580" cy="584775"/>
            <a:chOff x="632944" y="2553837"/>
            <a:chExt cx="3673580" cy="584775"/>
          </a:xfrm>
        </p:grpSpPr>
        <p:sp>
          <p:nvSpPr>
            <p:cNvPr id="80" name="직사각형 79"/>
            <p:cNvSpPr/>
            <p:nvPr/>
          </p:nvSpPr>
          <p:spPr>
            <a:xfrm>
              <a:off x="632944" y="2568229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1353774" y="2553837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화면 설계</a:t>
              </a:r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632944" y="256177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07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1316586" y="2628491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/>
          <p:cNvGrpSpPr/>
          <p:nvPr/>
        </p:nvGrpSpPr>
        <p:grpSpPr>
          <a:xfrm>
            <a:off x="4969554" y="3348281"/>
            <a:ext cx="3673580" cy="584775"/>
            <a:chOff x="632944" y="2553837"/>
            <a:chExt cx="3673580" cy="584775"/>
          </a:xfrm>
        </p:grpSpPr>
        <p:sp>
          <p:nvSpPr>
            <p:cNvPr id="85" name="직사각형 84"/>
            <p:cNvSpPr/>
            <p:nvPr/>
          </p:nvSpPr>
          <p:spPr>
            <a:xfrm>
              <a:off x="632944" y="2568229"/>
              <a:ext cx="521607" cy="477054"/>
            </a:xfrm>
            <a:prstGeom prst="rect">
              <a:avLst/>
            </a:prstGeom>
            <a:solidFill>
              <a:srgbClr val="FAAE6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1353774" y="2553837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시연</a:t>
              </a:r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7" name="TextBox 13"/>
            <p:cNvSpPr txBox="1">
              <a:spLocks noChangeArrowheads="1"/>
            </p:cNvSpPr>
            <p:nvPr/>
          </p:nvSpPr>
          <p:spPr bwMode="auto">
            <a:xfrm>
              <a:off x="632944" y="256177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08</a:t>
              </a:r>
              <a:endParaRPr lang="ko-KR" altLang="en-US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1316586" y="2628491"/>
              <a:ext cx="0" cy="501859"/>
            </a:xfrm>
            <a:prstGeom prst="line">
              <a:avLst/>
            </a:prstGeom>
            <a:ln w="38100">
              <a:solidFill>
                <a:srgbClr val="FAAE6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직사각형 89"/>
          <p:cNvSpPr/>
          <p:nvPr/>
        </p:nvSpPr>
        <p:spPr>
          <a:xfrm>
            <a:off x="4969554" y="4390197"/>
            <a:ext cx="521607" cy="477054"/>
          </a:xfrm>
          <a:prstGeom prst="rect">
            <a:avLst/>
          </a:prstGeom>
          <a:solidFill>
            <a:srgbClr val="FAAE6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1" name="Text Box 5"/>
          <p:cNvSpPr txBox="1">
            <a:spLocks noChangeArrowheads="1"/>
          </p:cNvSpPr>
          <p:nvPr/>
        </p:nvSpPr>
        <p:spPr bwMode="auto">
          <a:xfrm>
            <a:off x="5690384" y="4375805"/>
            <a:ext cx="33456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rPr>
              <a:t>후기 및 질의 응답</a:t>
            </a:r>
            <a:endParaRPr lang="en-US" altLang="ko-KR" sz="3200" b="1" dirty="0">
              <a:solidFill>
                <a:schemeClr val="bg1">
                  <a:lumMod val="9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2" name="TextBox 13"/>
          <p:cNvSpPr txBox="1">
            <a:spLocks noChangeArrowheads="1"/>
          </p:cNvSpPr>
          <p:nvPr/>
        </p:nvSpPr>
        <p:spPr bwMode="auto">
          <a:xfrm>
            <a:off x="4969554" y="4383743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rPr>
              <a:t>09</a:t>
            </a:r>
            <a:endParaRPr lang="ko-KR" altLang="en-US" sz="2500" b="1" dirty="0">
              <a:solidFill>
                <a:schemeClr val="bg1">
                  <a:lumMod val="9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5653196" y="4450459"/>
            <a:ext cx="0" cy="501859"/>
          </a:xfrm>
          <a:prstGeom prst="line">
            <a:avLst/>
          </a:prstGeom>
          <a:ln w="38100">
            <a:solidFill>
              <a:srgbClr val="FAAE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5.2. </a:t>
            </a:r>
            <a:r>
              <a:rPr lang="ko-KR" altLang="en-US" sz="3200"/>
              <a:t>중요 테이블</a:t>
            </a:r>
          </a:p>
        </p:txBody>
      </p:sp>
      <p:sp>
        <p:nvSpPr>
          <p:cNvPr id="7" name="제목 1"/>
          <p:cNvSpPr txBox="1"/>
          <p:nvPr/>
        </p:nvSpPr>
        <p:spPr>
          <a:xfrm>
            <a:off x="395536" y="960397"/>
            <a:ext cx="5832648" cy="76130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/>
              <a:t>5.2.2.</a:t>
            </a:r>
            <a:r>
              <a:rPr lang="ko-KR" altLang="en-US" sz="2400"/>
              <a:t> 리뷰</a:t>
            </a:r>
            <a:r>
              <a:rPr lang="en-US" altLang="ko-KR" sz="2400"/>
              <a:t>, </a:t>
            </a:r>
            <a:r>
              <a:rPr lang="ko-KR" altLang="en-US" sz="2400"/>
              <a:t>찜 하기 </a:t>
            </a:r>
            <a:r>
              <a:rPr lang="en-US" altLang="ko-KR" sz="2400"/>
              <a:t>ERD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5616" y="1601415"/>
            <a:ext cx="6912768" cy="518457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644009" y="5127135"/>
          <a:ext cx="2232248" cy="1614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70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/>
                        <a:t>리뷰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7208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리뷰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회원식별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커피숍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리뷰내용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리뷰작성일시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리뷰의 신고된 횟수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141303" y="4041068"/>
          <a:ext cx="2463523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35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588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b="1"/>
                        <a:t>회원정보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0230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내부 식별용 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rgbClr val="FF0000"/>
                          </a:solidFill>
                        </a:rPr>
                        <a:t>U:</a:t>
                      </a:r>
                      <a:r>
                        <a:rPr lang="ko-KR" altLang="en-US" sz="1000" b="1">
                          <a:solidFill>
                            <a:srgbClr val="FF0000"/>
                          </a:solidFill>
                        </a:rPr>
                        <a:t>회원 </a:t>
                      </a:r>
                      <a:r>
                        <a:rPr lang="en-US" altLang="ko-KR" sz="1000" b="1">
                          <a:solidFill>
                            <a:srgbClr val="FF0000"/>
                          </a:solidFill>
                        </a:rPr>
                        <a:t>ID(email)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비밀번호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회원이름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성별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생년월일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900" b="1">
                          <a:solidFill>
                            <a:srgbClr val="FF0000"/>
                          </a:solidFill>
                        </a:rPr>
                        <a:t>U:</a:t>
                      </a:r>
                      <a:r>
                        <a:rPr lang="ko-KR" altLang="en-US" sz="900" b="1">
                          <a:solidFill>
                            <a:srgbClr val="FF0000"/>
                          </a:solidFill>
                        </a:rPr>
                        <a:t>전화번호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475656" y="2204864"/>
          <a:ext cx="2486773" cy="908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6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969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찜 하기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138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회원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커피숍</a:t>
                      </a:r>
                      <a:r>
                        <a:rPr lang="en-US" altLang="ko-KR" sz="1000" b="1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북마크체크일자</a:t>
                      </a:r>
                      <a:endParaRPr lang="en-US" altLang="ko-KR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4890534" y="1556792"/>
          <a:ext cx="3065841" cy="29990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72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커피숍정보</a:t>
                      </a:r>
                      <a:endParaRPr lang="ko-KR" altLang="en-US" sz="1000" b="1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330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u="sng"/>
                        <a:t>PK:</a:t>
                      </a:r>
                      <a:r>
                        <a:rPr lang="ko-KR" altLang="en-US" sz="1000" u="sng"/>
                        <a:t>커피숍</a:t>
                      </a:r>
                      <a:r>
                        <a:rPr lang="en-US" altLang="ko-KR" sz="1000" u="sng"/>
                        <a:t>ID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썸네일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음료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디저트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굿즈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FK:</a:t>
                      </a:r>
                      <a:r>
                        <a:rPr lang="ko-KR" altLang="en-US" sz="1000" b="1"/>
                        <a:t>사진카테고리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메인사진</a:t>
                      </a:r>
                      <a:r>
                        <a:rPr lang="en-US" altLang="ko-KR" sz="1000" b="1"/>
                        <a:t>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커피숍이름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전화번호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조회 카운트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북마크등록카운트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주차시설여부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24</a:t>
                      </a:r>
                      <a:r>
                        <a:rPr lang="ko-KR" altLang="en-US" sz="900"/>
                        <a:t>시간운영여부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커피숍등록일시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1)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2)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3)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해시태그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대표해시태그</a:t>
                      </a:r>
                      <a:r>
                        <a:rPr lang="en-US" altLang="ko-KR" sz="900"/>
                        <a:t>4)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051720" y="4869160"/>
            <a:ext cx="6120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6.</a:t>
            </a:r>
            <a:r>
              <a:rPr kumimoji="1" lang="ko-KR" altLang="en-US" sz="4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아키텍처 설계</a:t>
            </a:r>
            <a:endParaRPr kumimoji="1" lang="en-US" altLang="ko-KR" sz="48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627784" y="5589240"/>
            <a:ext cx="554461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6.1 </a:t>
            </a:r>
            <a:r>
              <a:rPr kumimoji="1" lang="ko-KR" altLang="en-US" sz="2800" b="1" dirty="0" err="1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소요기술</a:t>
            </a:r>
            <a:endParaRPr kumimoji="1" lang="en-US" altLang="ko-KR" sz="28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6.2 </a:t>
            </a:r>
            <a:r>
              <a:rPr kumimoji="1" lang="en-US" altLang="ko-KR" sz="2800" b="1" dirty="0">
                <a:solidFill>
                  <a:srgbClr val="FAAE63"/>
                </a:solidFill>
                <a:ea typeface="맑은 고딕" panose="020B0503020000020004" pitchFamily="50" charset="-127"/>
                <a:cs typeface="굴림" pitchFamily="50" charset="-127"/>
              </a:rPr>
              <a:t>SW </a:t>
            </a:r>
            <a:r>
              <a:rPr kumimoji="1" lang="ko-KR" altLang="en-US" sz="2800" b="1" dirty="0">
                <a:solidFill>
                  <a:srgbClr val="FAAE63"/>
                </a:solidFill>
                <a:ea typeface="맑은 고딕" panose="020B0503020000020004" pitchFamily="50" charset="-127"/>
                <a:cs typeface="굴림" pitchFamily="50" charset="-127"/>
              </a:rPr>
              <a:t>아키텍처 설계</a:t>
            </a:r>
            <a:endParaRPr kumimoji="1" lang="en-US" altLang="ko-KR" sz="2800" b="1" dirty="0">
              <a:solidFill>
                <a:srgbClr val="FAAE63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6.3 </a:t>
            </a:r>
            <a:r>
              <a:rPr kumimoji="1" lang="ko-KR" altLang="en-US" sz="2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주요 </a:t>
            </a:r>
            <a:r>
              <a:rPr kumimoji="1" lang="en-US" altLang="ko-KR" sz="2800" b="1" dirty="0">
                <a:solidFill>
                  <a:srgbClr val="FAAE63"/>
                </a:solidFill>
                <a:ea typeface="맑은 고딕" panose="020B0503020000020004" pitchFamily="50" charset="-127"/>
                <a:cs typeface="굴림" pitchFamily="50" charset="-127"/>
              </a:rPr>
              <a:t>SW </a:t>
            </a:r>
            <a:r>
              <a:rPr kumimoji="1" lang="ko-KR" altLang="en-US" sz="2800" b="1" dirty="0">
                <a:solidFill>
                  <a:srgbClr val="FAAE63"/>
                </a:solidFill>
                <a:ea typeface="맑은 고딕" panose="020B0503020000020004" pitchFamily="50" charset="-127"/>
                <a:cs typeface="굴림" pitchFamily="50" charset="-127"/>
              </a:rPr>
              <a:t>아키텍처 설계</a:t>
            </a:r>
            <a:endParaRPr kumimoji="1" lang="en-US" altLang="ko-KR" sz="28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638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6.1. </a:t>
            </a:r>
            <a:r>
              <a:rPr lang="ko-KR" altLang="en-US" sz="3200"/>
              <a:t>소요기술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75555" y="1196752"/>
          <a:ext cx="8208913" cy="546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22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494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072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59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구분</a:t>
                      </a:r>
                      <a:r>
                        <a:rPr lang="en-US" altLang="ko-KR" sz="1600" b="1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FAAE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구분</a:t>
                      </a:r>
                      <a:r>
                        <a:rPr lang="en-US" altLang="ko-KR" sz="1600" b="1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FAAE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>
                    <a:solidFill>
                      <a:srgbClr val="FAAE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599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+mj-ea"/>
                          <a:ea typeface="+mj-ea"/>
                        </a:rPr>
                        <a:t>프레임 워크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백엔드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Spring boot2.5,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Spring Framework5.3,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Junit5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프론트엔드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Bootstrap5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57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+mj-ea"/>
                          <a:ea typeface="+mj-ea"/>
                        </a:rPr>
                        <a:t>라이브러리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0">
                          <a:latin typeface="+mj-ea"/>
                          <a:ea typeface="+mj-ea"/>
                        </a:rPr>
                        <a:t>OPEN API</a:t>
                      </a:r>
                      <a:endParaRPr lang="ko-KR" altLang="en-US" sz="1100" b="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카카오맵 </a:t>
                      </a:r>
                      <a:r>
                        <a:rPr lang="en-US" altLang="ko-KR" sz="1100">
                          <a:latin typeface="+mj-ea"/>
                          <a:ea typeface="+mj-ea"/>
                        </a:rPr>
                        <a:t>API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3th party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jQuery, Lombok, Font-Awesome, CK Editor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698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+mj-ea"/>
                          <a:ea typeface="+mj-ea"/>
                        </a:rPr>
                        <a:t>언어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백엔드 언어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JAVA11, SQL, Thymeleaf3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프론트엔드 개발 언어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HTML5, CSS5, ES6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6983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+mj-ea"/>
                          <a:ea typeface="+mj-ea"/>
                        </a:rPr>
                        <a:t>서버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Oracle</a:t>
                      </a:r>
                      <a:r>
                        <a:rPr lang="en-US" altLang="ko-KR" sz="1100" baseline="0">
                          <a:latin typeface="+mj-ea"/>
                          <a:ea typeface="+mj-ea"/>
                        </a:rPr>
                        <a:t> 18c XE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DB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SpringBoot 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내장</a:t>
                      </a:r>
                      <a:r>
                        <a:rPr lang="ko-KR" altLang="en-US" sz="11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aseline="0">
                          <a:latin typeface="+mj-ea"/>
                          <a:ea typeface="+mj-ea"/>
                        </a:rPr>
                        <a:t>Tomcat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WAS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Spring JDBC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연동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6983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+mj-ea"/>
                          <a:ea typeface="+mj-ea"/>
                        </a:rPr>
                        <a:t>데이터 교환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프론트엔드 데이터 교환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AJAX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백엔드 데이터 교환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Rest API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데이터 교환 포맷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JSON, XML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6983">
                <a:tc row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+mj-ea"/>
                          <a:ea typeface="+mj-ea"/>
                        </a:rPr>
                        <a:t>도구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형상관리 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Git/GitHub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서버프로그램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Intellij</a:t>
                      </a:r>
                      <a:r>
                        <a:rPr lang="en-US" altLang="ko-KR" sz="1100" baseline="0">
                          <a:latin typeface="+mj-ea"/>
                          <a:ea typeface="+mj-ea"/>
                        </a:rPr>
                        <a:t> IDE,JDK11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DB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SQL developer, SQL</a:t>
                      </a:r>
                      <a:r>
                        <a:rPr lang="en-US" altLang="ko-KR" sz="1100" baseline="0">
                          <a:latin typeface="+mj-ea"/>
                          <a:ea typeface="+mj-ea"/>
                        </a:rPr>
                        <a:t> Modeler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웹표준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VS</a:t>
                      </a:r>
                      <a:r>
                        <a:rPr lang="en-US" altLang="ko-KR" sz="1100" baseline="0">
                          <a:latin typeface="+mj-ea"/>
                          <a:ea typeface="+mj-ea"/>
                        </a:rPr>
                        <a:t> Code, Chrome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3698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PostMan,</a:t>
                      </a:r>
                      <a:r>
                        <a:rPr lang="en-US" altLang="ko-KR" sz="1100" baseline="0">
                          <a:latin typeface="+mj-ea"/>
                          <a:ea typeface="+mj-ea"/>
                        </a:rPr>
                        <a:t> Junit5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7791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latin typeface="+mj-ea"/>
                          <a:ea typeface="+mj-ea"/>
                        </a:rPr>
                        <a:t>빌드</a:t>
                      </a:r>
                      <a:r>
                        <a:rPr lang="en-US" altLang="ko-KR" sz="1100">
                          <a:latin typeface="+mj-ea"/>
                          <a:ea typeface="+mj-ea"/>
                        </a:rPr>
                        <a:t>(Build)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latin typeface="+mj-ea"/>
                          <a:ea typeface="+mj-ea"/>
                        </a:rPr>
                        <a:t>Gradle(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컴파일</a:t>
                      </a:r>
                      <a:r>
                        <a:rPr lang="en-US" altLang="ko-KR" sz="110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테스트</a:t>
                      </a:r>
                      <a:r>
                        <a:rPr lang="en-US" altLang="ko-KR" sz="110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패키징</a:t>
                      </a:r>
                      <a:r>
                        <a:rPr lang="en-US" altLang="ko-KR" sz="110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배포</a:t>
                      </a:r>
                      <a:r>
                        <a:rPr lang="en-US" altLang="ko-KR" sz="110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문서자동화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모서리가 둥근 직사각형 790"/>
          <p:cNvSpPr/>
          <p:nvPr/>
        </p:nvSpPr>
        <p:spPr>
          <a:xfrm>
            <a:off x="0" y="4457065"/>
            <a:ext cx="9144000" cy="117729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0" name="모서리가 둥근 직사각형 789"/>
          <p:cNvSpPr/>
          <p:nvPr/>
        </p:nvSpPr>
        <p:spPr>
          <a:xfrm flipV="1">
            <a:off x="0" y="3294380"/>
            <a:ext cx="9144000" cy="116332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9" name="모서리가 둥근 직사각형 788"/>
          <p:cNvSpPr/>
          <p:nvPr/>
        </p:nvSpPr>
        <p:spPr>
          <a:xfrm>
            <a:off x="0" y="2120900"/>
            <a:ext cx="9170670" cy="115506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410" y="78740"/>
            <a:ext cx="8425815" cy="762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6.2. SW</a:t>
            </a:r>
            <a:r>
              <a:rPr lang="ko-KR" altLang="en-US" sz="3200"/>
              <a:t>아키텍처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905" y="2138680"/>
            <a:ext cx="681990" cy="304165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/>
              <a:t>Controller Layer </a:t>
            </a:r>
            <a:endParaRPr lang="ko-KR" altLang="en-US" sz="900" b="1"/>
          </a:p>
        </p:txBody>
      </p:sp>
      <p:sp>
        <p:nvSpPr>
          <p:cNvPr id="3" name="모서리가 둥근 직사각형 2"/>
          <p:cNvSpPr/>
          <p:nvPr/>
        </p:nvSpPr>
        <p:spPr>
          <a:xfrm>
            <a:off x="1270" y="996950"/>
            <a:ext cx="808990" cy="30416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/>
              <a:t>Presentation Layer</a:t>
            </a:r>
            <a:endParaRPr lang="ko-KR" altLang="en-US" sz="900" b="1"/>
          </a:p>
        </p:txBody>
      </p:sp>
      <p:sp>
        <p:nvSpPr>
          <p:cNvPr id="8" name="모서리가 둥근 직사각형 7"/>
          <p:cNvSpPr/>
          <p:nvPr/>
        </p:nvSpPr>
        <p:spPr>
          <a:xfrm>
            <a:off x="-9525" y="5634355"/>
            <a:ext cx="681990" cy="323215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/>
              <a:t>Data Base </a:t>
            </a:r>
            <a:endParaRPr lang="ko-KR" altLang="en-US" sz="900" b="1"/>
          </a:p>
        </p:txBody>
      </p:sp>
      <p:sp>
        <p:nvSpPr>
          <p:cNvPr id="28" name="직사각형 27"/>
          <p:cNvSpPr/>
          <p:nvPr/>
        </p:nvSpPr>
        <p:spPr>
          <a:xfrm>
            <a:off x="4283710" y="2312035"/>
            <a:ext cx="757555" cy="18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Interceptor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40200" y="2132965"/>
            <a:ext cx="1005840" cy="169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Dispatcher Servlet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10260" y="1216660"/>
            <a:ext cx="1463040" cy="628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Main.html-</a:t>
            </a:r>
            <a:r>
              <a:rPr lang="ko-KR" altLang="en-US" sz="600" b="1">
                <a:solidFill>
                  <a:schemeClr val="tx1"/>
                </a:solidFill>
              </a:rPr>
              <a:t>메인화면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 Home.html-</a:t>
            </a:r>
            <a:r>
              <a:rPr lang="ko-KR" altLang="en-US" sz="600" b="1">
                <a:solidFill>
                  <a:schemeClr val="tx1"/>
                </a:solidFill>
              </a:rPr>
              <a:t>홈화면</a:t>
            </a:r>
          </a:p>
          <a:p>
            <a:pPr algn="ctr">
              <a:defRPr/>
            </a:pP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57" name="꺾인 연결선 56"/>
          <p:cNvCxnSpPr>
            <a:stCxn id="54" idx="2"/>
            <a:endCxn id="29" idx="0"/>
          </p:cNvCxnSpPr>
          <p:nvPr/>
        </p:nvCxnSpPr>
        <p:spPr>
          <a:xfrm rot="16200000" flipH="1">
            <a:off x="2948305" y="438150"/>
            <a:ext cx="288290" cy="31013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3808095" y="1201420"/>
            <a:ext cx="1649095" cy="622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MyPage.html-</a:t>
            </a:r>
            <a:r>
              <a:rPr lang="ko-KR" altLang="en-US" sz="600" b="1">
                <a:solidFill>
                  <a:schemeClr val="tx1"/>
                </a:solidFill>
              </a:rPr>
              <a:t>마이페이지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ReviewPage.html-</a:t>
            </a:r>
            <a:r>
              <a:rPr lang="ko-KR" altLang="en-US" sz="600" b="1">
                <a:solidFill>
                  <a:schemeClr val="tx1"/>
                </a:solidFill>
              </a:rPr>
              <a:t>작성한 리뷰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Like.html-</a:t>
            </a:r>
            <a:r>
              <a:rPr lang="ko-KR" altLang="en-US" sz="600" b="1">
                <a:solidFill>
                  <a:schemeClr val="tx1"/>
                </a:solidFill>
              </a:rPr>
              <a:t>좋아요 목록</a:t>
            </a:r>
            <a:endParaRPr lang="en-US" altLang="ko-KR" sz="600" b="1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501900" y="1238885"/>
            <a:ext cx="1134745" cy="6057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Login.html-</a:t>
            </a:r>
            <a:r>
              <a:rPr lang="ko-KR" altLang="en-US" sz="600" b="1">
                <a:solidFill>
                  <a:schemeClr val="tx1"/>
                </a:solidFill>
              </a:rPr>
              <a:t>로그인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Join.html-</a:t>
            </a:r>
            <a:r>
              <a:rPr lang="ko-KR" altLang="en-US" sz="600" b="1">
                <a:solidFill>
                  <a:schemeClr val="tx1"/>
                </a:solidFill>
              </a:rPr>
              <a:t>회원가입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MemberEdit.html-</a:t>
            </a:r>
            <a:r>
              <a:rPr lang="ko-KR" altLang="en-US" sz="600" b="1">
                <a:solidFill>
                  <a:schemeClr val="tx1"/>
                </a:solidFill>
              </a:rPr>
              <a:t>회원수정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MemberDel.html-</a:t>
            </a:r>
            <a:r>
              <a:rPr lang="ko-KR" altLang="en-US" sz="600" b="1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787650" y="1026160"/>
            <a:ext cx="464185" cy="19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78935" y="1020445"/>
            <a:ext cx="886460" cy="186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22350" y="1025525"/>
            <a:ext cx="972820" cy="170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tx1"/>
                </a:solidFill>
              </a:rPr>
              <a:t>커피숍 검색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5554345" y="1210945"/>
            <a:ext cx="1649095" cy="633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CoffeeShopAdd.html-</a:t>
            </a:r>
            <a:r>
              <a:rPr lang="ko-KR" altLang="en-US" sz="600" b="1">
                <a:solidFill>
                  <a:schemeClr val="tx1"/>
                </a:solidFill>
              </a:rPr>
              <a:t>카페 등록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CoffeeShopEdit.html-</a:t>
            </a:r>
            <a:r>
              <a:rPr lang="ko-KR" altLang="en-US" sz="600" b="1">
                <a:solidFill>
                  <a:schemeClr val="tx1"/>
                </a:solidFill>
              </a:rPr>
              <a:t>카페 수정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CoffeeShopDel.html-</a:t>
            </a:r>
            <a:r>
              <a:rPr lang="ko-KR" altLang="en-US" sz="600" b="1">
                <a:solidFill>
                  <a:schemeClr val="tx1"/>
                </a:solidFill>
              </a:rPr>
              <a:t>카페 삭제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Memberlist.html</a:t>
            </a:r>
            <a:r>
              <a:rPr lang="ko-KR" altLang="en-US" sz="600" b="1">
                <a:solidFill>
                  <a:schemeClr val="tx1"/>
                </a:solidFill>
              </a:rPr>
              <a:t>회원 조회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ReviewList.html</a:t>
            </a:r>
            <a:r>
              <a:rPr lang="ko-KR" altLang="en-US" sz="600" b="1">
                <a:solidFill>
                  <a:schemeClr val="tx1"/>
                </a:solidFill>
              </a:rPr>
              <a:t>신고된 리뷰 </a:t>
            </a:r>
            <a:endParaRPr lang="en-US" altLang="ko-KR" sz="600" b="1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815965" y="1021715"/>
            <a:ext cx="1005205" cy="172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tx1"/>
                </a:solidFill>
              </a:rPr>
              <a:t>관리자</a:t>
            </a:r>
          </a:p>
        </p:txBody>
      </p:sp>
      <p:cxnSp>
        <p:nvCxnSpPr>
          <p:cNvPr id="83" name="꺾인 연결선 82"/>
          <p:cNvCxnSpPr>
            <a:stCxn id="72" idx="2"/>
            <a:endCxn id="29" idx="0"/>
          </p:cNvCxnSpPr>
          <p:nvPr/>
        </p:nvCxnSpPr>
        <p:spPr>
          <a:xfrm rot="16200000" flipH="1">
            <a:off x="3712210" y="1202055"/>
            <a:ext cx="288290" cy="15735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80" idx="2"/>
            <a:endCxn id="29" idx="0"/>
          </p:cNvCxnSpPr>
          <p:nvPr/>
        </p:nvCxnSpPr>
        <p:spPr>
          <a:xfrm rot="5400000">
            <a:off x="5366385" y="1120775"/>
            <a:ext cx="288290" cy="17354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71" idx="2"/>
            <a:endCxn id="29" idx="0"/>
          </p:cNvCxnSpPr>
          <p:nvPr/>
        </p:nvCxnSpPr>
        <p:spPr>
          <a:xfrm rot="5400000">
            <a:off x="6325235" y="156845"/>
            <a:ext cx="293370" cy="3658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직사각형 229"/>
          <p:cNvSpPr/>
          <p:nvPr/>
        </p:nvSpPr>
        <p:spPr>
          <a:xfrm>
            <a:off x="4191000" y="5953125"/>
            <a:ext cx="883920" cy="212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b="1">
                <a:solidFill>
                  <a:schemeClr val="tx1"/>
                </a:solidFill>
              </a:rPr>
              <a:t>JTBC Templete</a:t>
            </a:r>
            <a:endParaRPr lang="ko-KR" altLang="en-US" sz="700" b="1">
              <a:solidFill>
                <a:schemeClr val="tx1"/>
              </a:solidFill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4254500" y="6169025"/>
            <a:ext cx="753110" cy="212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b="1">
                <a:solidFill>
                  <a:schemeClr val="tx1"/>
                </a:solidFill>
              </a:rPr>
              <a:t>Data Source</a:t>
            </a:r>
            <a:endParaRPr lang="ko-KR" altLang="en-US" sz="700" b="1">
              <a:solidFill>
                <a:schemeClr val="tx1"/>
              </a:solidFill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1351280" y="6456680"/>
            <a:ext cx="926465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MemberShip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1920875" y="6083300"/>
            <a:ext cx="782320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Bookmark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2568575" y="6454140"/>
            <a:ext cx="757555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3145155" y="6083300"/>
            <a:ext cx="757555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Code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5767070" y="6089650"/>
            <a:ext cx="757555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ShopHashtag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271260" y="6480810"/>
            <a:ext cx="757555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Hashtag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262" name="직사각형 261"/>
          <p:cNvSpPr/>
          <p:nvPr/>
        </p:nvSpPr>
        <p:spPr>
          <a:xfrm>
            <a:off x="5166360" y="6490970"/>
            <a:ext cx="782320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Review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629025" y="6460490"/>
            <a:ext cx="757555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UploadFile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6775450" y="6087110"/>
            <a:ext cx="757555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Report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351395" y="6480810"/>
            <a:ext cx="757555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ReportType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7569200" y="1211580"/>
            <a:ext cx="1463040" cy="628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CoffeeShopDetail.html-</a:t>
            </a:r>
            <a:r>
              <a:rPr lang="ko-KR" altLang="en-US" sz="600" b="1">
                <a:solidFill>
                  <a:schemeClr val="tx1"/>
                </a:solidFill>
              </a:rPr>
              <a:t>커피숍페이지</a:t>
            </a:r>
          </a:p>
          <a:p>
            <a:pPr algn="ctr">
              <a:defRPr/>
            </a:pP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7720330" y="1020445"/>
            <a:ext cx="1075055" cy="191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tx1"/>
                </a:solidFill>
              </a:rPr>
              <a:t>커피숍 페이지</a:t>
            </a:r>
          </a:p>
        </p:txBody>
      </p:sp>
      <p:cxnSp>
        <p:nvCxnSpPr>
          <p:cNvPr id="176" name="직선 화살표 연결선 175"/>
          <p:cNvCxnSpPr>
            <a:stCxn id="71" idx="2"/>
            <a:endCxn id="29" idx="0"/>
          </p:cNvCxnSpPr>
          <p:nvPr/>
        </p:nvCxnSpPr>
        <p:spPr>
          <a:xfrm>
            <a:off x="4632325" y="1823720"/>
            <a:ext cx="10160" cy="309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2771775" y="2862580"/>
            <a:ext cx="57594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 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2051685" y="3563620"/>
            <a:ext cx="53530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 SVC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051685" y="4086860"/>
            <a:ext cx="53530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 SVCImpl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185" name="직선 화살표 연결선 184"/>
          <p:cNvCxnSpPr>
            <a:stCxn id="180" idx="2"/>
            <a:endCxn id="182" idx="0"/>
          </p:cNvCxnSpPr>
          <p:nvPr/>
        </p:nvCxnSpPr>
        <p:spPr>
          <a:xfrm>
            <a:off x="2319655" y="3841750"/>
            <a:ext cx="0" cy="24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9" idx="2"/>
            <a:endCxn id="200" idx="0"/>
          </p:cNvCxnSpPr>
          <p:nvPr/>
        </p:nvCxnSpPr>
        <p:spPr>
          <a:xfrm>
            <a:off x="3750310" y="3839845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28" idx="2"/>
            <a:endCxn id="174" idx="0"/>
          </p:cNvCxnSpPr>
          <p:nvPr/>
        </p:nvCxnSpPr>
        <p:spPr>
          <a:xfrm rot="5400000">
            <a:off x="3676650" y="1876425"/>
            <a:ext cx="369570" cy="16027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/>
          <p:cNvSpPr/>
          <p:nvPr/>
        </p:nvSpPr>
        <p:spPr>
          <a:xfrm>
            <a:off x="3485515" y="3561080"/>
            <a:ext cx="529590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UploadFile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SVC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3485515" y="4083685"/>
            <a:ext cx="529590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UploadFile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SVCImpl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2051685" y="4728845"/>
            <a:ext cx="53530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 DAO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2054860" y="5238750"/>
            <a:ext cx="53530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CoffeeShop DAOImpl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213" name="직선 화살표 연결선 212"/>
          <p:cNvCxnSpPr>
            <a:stCxn id="201" idx="2"/>
            <a:endCxn id="212" idx="0"/>
          </p:cNvCxnSpPr>
          <p:nvPr/>
        </p:nvCxnSpPr>
        <p:spPr>
          <a:xfrm>
            <a:off x="2319655" y="5006975"/>
            <a:ext cx="3175" cy="23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/>
          <p:cNvSpPr/>
          <p:nvPr/>
        </p:nvSpPr>
        <p:spPr>
          <a:xfrm>
            <a:off x="3176270" y="4725035"/>
            <a:ext cx="459740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Code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 DAO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176270" y="5229225"/>
            <a:ext cx="459740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Code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 DAOImpl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245" name="직선 화살표 연결선 244"/>
          <p:cNvCxnSpPr>
            <a:stCxn id="242" idx="2"/>
            <a:endCxn id="243" idx="0"/>
          </p:cNvCxnSpPr>
          <p:nvPr/>
        </p:nvCxnSpPr>
        <p:spPr>
          <a:xfrm>
            <a:off x="3406140" y="5003165"/>
            <a:ext cx="0" cy="22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/>
          <p:cNvCxnSpPr>
            <a:stCxn id="248" idx="2"/>
            <a:endCxn id="249" idx="0"/>
          </p:cNvCxnSpPr>
          <p:nvPr/>
        </p:nvCxnSpPr>
        <p:spPr>
          <a:xfrm>
            <a:off x="4104005" y="5012690"/>
            <a:ext cx="15240" cy="226695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직사각형 247"/>
          <p:cNvSpPr/>
          <p:nvPr/>
        </p:nvSpPr>
        <p:spPr>
          <a:xfrm>
            <a:off x="3851910" y="4734560"/>
            <a:ext cx="50355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UploadFile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DAO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49" name="직사각형 248"/>
          <p:cNvSpPr>
            <a:spLocks/>
          </p:cNvSpPr>
          <p:nvPr/>
        </p:nvSpPr>
        <p:spPr>
          <a:xfrm>
            <a:off x="3851910" y="5238750"/>
            <a:ext cx="530225" cy="278765"/>
          </a:xfrm>
          <a:prstGeom prst="rect">
            <a:avLst/>
          </a:prstGeom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600" b="1">
                <a:solidFill>
                  <a:schemeClr val="tx1"/>
                </a:solidFill>
              </a:rPr>
              <a:t>UploadFile</a:t>
            </a:r>
            <a:endParaRPr lang="ko-KR" altLang="en-US" sz="600" b="1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  <a:defRPr/>
            </a:pPr>
            <a:r>
              <a:rPr lang="en-US" altLang="ko-KR" sz="600" b="1">
                <a:solidFill>
                  <a:schemeClr val="tx1"/>
                </a:solidFill>
              </a:rPr>
              <a:t>DAOImpl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255" name="직선 화살표 연결선 196"/>
          <p:cNvCxnSpPr>
            <a:stCxn id="200" idx="2"/>
            <a:endCxn id="242" idx="0"/>
          </p:cNvCxnSpPr>
          <p:nvPr/>
        </p:nvCxnSpPr>
        <p:spPr>
          <a:xfrm rot="5400000">
            <a:off x="3396615" y="4371340"/>
            <a:ext cx="362585" cy="3441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196"/>
          <p:cNvCxnSpPr>
            <a:stCxn id="200" idx="2"/>
            <a:endCxn id="248" idx="0"/>
          </p:cNvCxnSpPr>
          <p:nvPr/>
        </p:nvCxnSpPr>
        <p:spPr>
          <a:xfrm rot="16200000" flipH="1">
            <a:off x="3740785" y="4371340"/>
            <a:ext cx="372745" cy="3536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196"/>
          <p:cNvCxnSpPr>
            <a:stCxn id="212" idx="2"/>
            <a:endCxn id="230" idx="0"/>
          </p:cNvCxnSpPr>
          <p:nvPr/>
        </p:nvCxnSpPr>
        <p:spPr>
          <a:xfrm rot="16200000" flipH="1">
            <a:off x="3260090" y="4580255"/>
            <a:ext cx="435610" cy="23101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화살표 연결선 196"/>
          <p:cNvCxnSpPr>
            <a:stCxn id="243" idx="2"/>
            <a:endCxn id="230" idx="0"/>
          </p:cNvCxnSpPr>
          <p:nvPr/>
        </p:nvCxnSpPr>
        <p:spPr>
          <a:xfrm rot="16200000" flipH="1">
            <a:off x="3796665" y="5116830"/>
            <a:ext cx="445770" cy="1226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196"/>
          <p:cNvCxnSpPr>
            <a:stCxn id="249" idx="2"/>
            <a:endCxn id="230" idx="0"/>
          </p:cNvCxnSpPr>
          <p:nvPr/>
        </p:nvCxnSpPr>
        <p:spPr>
          <a:xfrm rot="16200000" flipH="1">
            <a:off x="4156710" y="5476875"/>
            <a:ext cx="438785" cy="514985"/>
          </a:xfrm>
          <a:prstGeom prst="bentConnector3">
            <a:avLst>
              <a:gd name="adj1" fmla="val 49856"/>
            </a:avLst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196"/>
          <p:cNvCxnSpPr>
            <a:stCxn id="174" idx="2"/>
            <a:endCxn id="199" idx="0"/>
          </p:cNvCxnSpPr>
          <p:nvPr/>
        </p:nvCxnSpPr>
        <p:spPr>
          <a:xfrm rot="16200000" flipH="1">
            <a:off x="3194685" y="3006090"/>
            <a:ext cx="420370" cy="690245"/>
          </a:xfrm>
          <a:prstGeom prst="bentConnector3">
            <a:avLst>
              <a:gd name="adj1" fmla="val 57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직사각형 280"/>
          <p:cNvSpPr/>
          <p:nvPr/>
        </p:nvSpPr>
        <p:spPr>
          <a:xfrm>
            <a:off x="7613650" y="2882900"/>
            <a:ext cx="630555" cy="2578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Bookmark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90" name="직사각형 289"/>
          <p:cNvSpPr/>
          <p:nvPr/>
        </p:nvSpPr>
        <p:spPr>
          <a:xfrm>
            <a:off x="7620000" y="4728845"/>
            <a:ext cx="620395" cy="28448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Bookmark DAO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91" name="직사각형 290"/>
          <p:cNvSpPr/>
          <p:nvPr/>
        </p:nvSpPr>
        <p:spPr>
          <a:xfrm>
            <a:off x="7620000" y="5262245"/>
            <a:ext cx="62039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Bookmark DAOImpl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92" name="직사각형 291"/>
          <p:cNvSpPr/>
          <p:nvPr/>
        </p:nvSpPr>
        <p:spPr>
          <a:xfrm>
            <a:off x="7622540" y="3590290"/>
            <a:ext cx="618490" cy="2444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Bookmark SVC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7622540" y="4095115"/>
            <a:ext cx="622300" cy="2698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Bookmark SVCImpl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294" name="직선 화살표 연결선 293"/>
          <p:cNvCxnSpPr>
            <a:stCxn id="292" idx="2"/>
            <a:endCxn id="293" idx="0"/>
          </p:cNvCxnSpPr>
          <p:nvPr/>
        </p:nvCxnSpPr>
        <p:spPr>
          <a:xfrm>
            <a:off x="7931785" y="3835400"/>
            <a:ext cx="1905" cy="25971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/>
          <p:cNvCxnSpPr>
            <a:stCxn id="290" idx="2"/>
            <a:endCxn id="291" idx="0"/>
          </p:cNvCxnSpPr>
          <p:nvPr/>
        </p:nvCxnSpPr>
        <p:spPr>
          <a:xfrm>
            <a:off x="7930515" y="5013325"/>
            <a:ext cx="0" cy="24892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/>
          <p:cNvCxnSpPr>
            <a:stCxn id="28" idx="2"/>
            <a:endCxn id="300" idx="0"/>
          </p:cNvCxnSpPr>
          <p:nvPr/>
        </p:nvCxnSpPr>
        <p:spPr>
          <a:xfrm rot="16200000" flipH="1">
            <a:off x="5695315" y="1460500"/>
            <a:ext cx="387985" cy="24530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직사각형 299"/>
          <p:cNvSpPr/>
          <p:nvPr/>
        </p:nvSpPr>
        <p:spPr>
          <a:xfrm>
            <a:off x="6872605" y="2880995"/>
            <a:ext cx="485140" cy="2603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Rewiew 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302" name="직사각형 301"/>
          <p:cNvSpPr/>
          <p:nvPr/>
        </p:nvSpPr>
        <p:spPr>
          <a:xfrm>
            <a:off x="6866890" y="4721225"/>
            <a:ext cx="471805" cy="28067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Rewiew DAO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303" name="직사각형 302"/>
          <p:cNvSpPr/>
          <p:nvPr/>
        </p:nvSpPr>
        <p:spPr>
          <a:xfrm>
            <a:off x="6866890" y="5246370"/>
            <a:ext cx="47561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Rewiew DAOImpl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304" name="직사각형 303"/>
          <p:cNvSpPr/>
          <p:nvPr/>
        </p:nvSpPr>
        <p:spPr>
          <a:xfrm>
            <a:off x="6872605" y="3590290"/>
            <a:ext cx="469900" cy="25590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Rewiew SVC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305" name="직사각형 304"/>
          <p:cNvSpPr/>
          <p:nvPr/>
        </p:nvSpPr>
        <p:spPr>
          <a:xfrm>
            <a:off x="6866890" y="4095115"/>
            <a:ext cx="471805" cy="2698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Rewiew SVCImpl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306" name="직선 화살표 연결선 305"/>
          <p:cNvCxnSpPr>
            <a:stCxn id="304" idx="2"/>
            <a:endCxn id="305" idx="0"/>
          </p:cNvCxnSpPr>
          <p:nvPr/>
        </p:nvCxnSpPr>
        <p:spPr>
          <a:xfrm flipH="1">
            <a:off x="7102475" y="3846195"/>
            <a:ext cx="5080" cy="24955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/>
          <p:cNvCxnSpPr>
            <a:stCxn id="302" idx="2"/>
            <a:endCxn id="303" idx="0"/>
          </p:cNvCxnSpPr>
          <p:nvPr/>
        </p:nvCxnSpPr>
        <p:spPr>
          <a:xfrm>
            <a:off x="7102475" y="5001895"/>
            <a:ext cx="1905" cy="24447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화살표 연결선 308"/>
          <p:cNvCxnSpPr>
            <a:stCxn id="300" idx="2"/>
            <a:endCxn id="304" idx="0"/>
          </p:cNvCxnSpPr>
          <p:nvPr/>
        </p:nvCxnSpPr>
        <p:spPr>
          <a:xfrm flipH="1">
            <a:off x="7107555" y="3140710"/>
            <a:ext cx="7620" cy="449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296"/>
          <p:cNvCxnSpPr>
            <a:stCxn id="28" idx="2"/>
            <a:endCxn id="281" idx="0"/>
          </p:cNvCxnSpPr>
          <p:nvPr/>
        </p:nvCxnSpPr>
        <p:spPr>
          <a:xfrm rot="16200000" flipH="1">
            <a:off x="6101080" y="1054735"/>
            <a:ext cx="389890" cy="32664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/>
          <p:cNvSpPr/>
          <p:nvPr/>
        </p:nvSpPr>
        <p:spPr>
          <a:xfrm>
            <a:off x="4498975" y="2875915"/>
            <a:ext cx="603885" cy="25590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MemberShip 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368" name="직사각형 367"/>
          <p:cNvSpPr/>
          <p:nvPr/>
        </p:nvSpPr>
        <p:spPr>
          <a:xfrm>
            <a:off x="4488815" y="4705985"/>
            <a:ext cx="603885" cy="28448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MemberShip DAO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369" name="직사각형 368"/>
          <p:cNvSpPr/>
          <p:nvPr/>
        </p:nvSpPr>
        <p:spPr>
          <a:xfrm>
            <a:off x="4488815" y="5238750"/>
            <a:ext cx="598170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MemberShip DAOImpl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370" name="직사각형 369"/>
          <p:cNvSpPr/>
          <p:nvPr/>
        </p:nvSpPr>
        <p:spPr>
          <a:xfrm>
            <a:off x="4488815" y="3582670"/>
            <a:ext cx="603885" cy="25146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MemberShip SVC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371" name="직사각형 370"/>
          <p:cNvSpPr/>
          <p:nvPr/>
        </p:nvSpPr>
        <p:spPr>
          <a:xfrm>
            <a:off x="4488815" y="4081780"/>
            <a:ext cx="603885" cy="27559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MemberShip SVCImpl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372" name="직선 화살표 연결선 371"/>
          <p:cNvCxnSpPr>
            <a:stCxn id="370" idx="2"/>
            <a:endCxn id="371" idx="0"/>
          </p:cNvCxnSpPr>
          <p:nvPr/>
        </p:nvCxnSpPr>
        <p:spPr>
          <a:xfrm>
            <a:off x="4790440" y="3833495"/>
            <a:ext cx="0" cy="24765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화살표 연결선 373"/>
          <p:cNvCxnSpPr>
            <a:stCxn id="368" idx="2"/>
            <a:endCxn id="369" idx="0"/>
          </p:cNvCxnSpPr>
          <p:nvPr/>
        </p:nvCxnSpPr>
        <p:spPr>
          <a:xfrm flipH="1">
            <a:off x="4787900" y="4990465"/>
            <a:ext cx="2540" cy="24892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296"/>
          <p:cNvCxnSpPr>
            <a:stCxn id="28" idx="2"/>
            <a:endCxn id="367" idx="0"/>
          </p:cNvCxnSpPr>
          <p:nvPr/>
        </p:nvCxnSpPr>
        <p:spPr>
          <a:xfrm rot="16200000" flipH="1">
            <a:off x="4540250" y="2615565"/>
            <a:ext cx="382905" cy="1384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196"/>
          <p:cNvCxnSpPr>
            <a:stCxn id="369" idx="2"/>
            <a:endCxn id="230" idx="0"/>
          </p:cNvCxnSpPr>
          <p:nvPr/>
        </p:nvCxnSpPr>
        <p:spPr>
          <a:xfrm rot="5400000">
            <a:off x="4492625" y="5657850"/>
            <a:ext cx="435610" cy="1549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196"/>
          <p:cNvCxnSpPr>
            <a:stCxn id="303" idx="2"/>
            <a:endCxn id="230" idx="0"/>
          </p:cNvCxnSpPr>
          <p:nvPr/>
        </p:nvCxnSpPr>
        <p:spPr>
          <a:xfrm rot="5400000">
            <a:off x="5654675" y="4502785"/>
            <a:ext cx="428625" cy="24714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화살표 연결선 196"/>
          <p:cNvCxnSpPr>
            <a:stCxn id="291" idx="2"/>
            <a:endCxn id="230" idx="0"/>
          </p:cNvCxnSpPr>
          <p:nvPr/>
        </p:nvCxnSpPr>
        <p:spPr>
          <a:xfrm rot="5400000">
            <a:off x="6075680" y="4098290"/>
            <a:ext cx="412750" cy="32975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308"/>
          <p:cNvCxnSpPr>
            <a:stCxn id="367" idx="2"/>
            <a:endCxn id="370" idx="0"/>
          </p:cNvCxnSpPr>
          <p:nvPr/>
        </p:nvCxnSpPr>
        <p:spPr>
          <a:xfrm flipH="1">
            <a:off x="4790440" y="3131820"/>
            <a:ext cx="10795" cy="45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화살표 연결선 308"/>
          <p:cNvCxnSpPr>
            <a:stCxn id="281" idx="2"/>
            <a:endCxn id="292" idx="0"/>
          </p:cNvCxnSpPr>
          <p:nvPr/>
        </p:nvCxnSpPr>
        <p:spPr>
          <a:xfrm rot="16200000" flipH="1">
            <a:off x="7705725" y="3364230"/>
            <a:ext cx="449580" cy="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화살표 연결선 308"/>
          <p:cNvCxnSpPr>
            <a:stCxn id="371" idx="2"/>
            <a:endCxn id="368" idx="0"/>
          </p:cNvCxnSpPr>
          <p:nvPr/>
        </p:nvCxnSpPr>
        <p:spPr>
          <a:xfrm>
            <a:off x="4790440" y="4356735"/>
            <a:ext cx="0" cy="34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화살표 연결선 308"/>
          <p:cNvCxnSpPr>
            <a:stCxn id="293" idx="2"/>
            <a:endCxn id="290" idx="0"/>
          </p:cNvCxnSpPr>
          <p:nvPr/>
        </p:nvCxnSpPr>
        <p:spPr>
          <a:xfrm rot="5400000">
            <a:off x="7750175" y="4545330"/>
            <a:ext cx="363855" cy="31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직사각형 442"/>
          <p:cNvSpPr/>
          <p:nvPr/>
        </p:nvSpPr>
        <p:spPr>
          <a:xfrm>
            <a:off x="5412105" y="2862580"/>
            <a:ext cx="48323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Report 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444" name="직사각형 443"/>
          <p:cNvSpPr/>
          <p:nvPr/>
        </p:nvSpPr>
        <p:spPr>
          <a:xfrm>
            <a:off x="5412105" y="3574415"/>
            <a:ext cx="483235" cy="2851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Report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 SVC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445" name="직사각형 444"/>
          <p:cNvSpPr/>
          <p:nvPr/>
        </p:nvSpPr>
        <p:spPr>
          <a:xfrm>
            <a:off x="5412105" y="4079240"/>
            <a:ext cx="483235" cy="2857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Report SVCImpl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446" name="직선 화살표 연결선 445"/>
          <p:cNvCxnSpPr/>
          <p:nvPr/>
        </p:nvCxnSpPr>
        <p:spPr>
          <a:xfrm>
            <a:off x="5654040" y="3859530"/>
            <a:ext cx="0" cy="21971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직사각형 446"/>
          <p:cNvSpPr/>
          <p:nvPr/>
        </p:nvSpPr>
        <p:spPr>
          <a:xfrm>
            <a:off x="5413375" y="4734560"/>
            <a:ext cx="48323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Report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 DAO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448" name="직사각형 447"/>
          <p:cNvSpPr/>
          <p:nvPr/>
        </p:nvSpPr>
        <p:spPr>
          <a:xfrm>
            <a:off x="5416550" y="5248275"/>
            <a:ext cx="48323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Report DAOImpl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449" name="직선 화살표 연결선 448"/>
          <p:cNvCxnSpPr>
            <a:stCxn id="447" idx="2"/>
            <a:endCxn id="448" idx="0"/>
          </p:cNvCxnSpPr>
          <p:nvPr/>
        </p:nvCxnSpPr>
        <p:spPr>
          <a:xfrm>
            <a:off x="5654675" y="5013325"/>
            <a:ext cx="3175" cy="23495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화살표 연결선 450"/>
          <p:cNvCxnSpPr/>
          <p:nvPr/>
        </p:nvCxnSpPr>
        <p:spPr>
          <a:xfrm>
            <a:off x="5654040" y="3140710"/>
            <a:ext cx="0" cy="43370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화살표 연결선 454"/>
          <p:cNvCxnSpPr>
            <a:stCxn id="448" idx="2"/>
            <a:endCxn id="230" idx="0"/>
          </p:cNvCxnSpPr>
          <p:nvPr/>
        </p:nvCxnSpPr>
        <p:spPr>
          <a:xfrm rot="5400000">
            <a:off x="4932680" y="5227320"/>
            <a:ext cx="426085" cy="10248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화살표 연결선 454"/>
          <p:cNvCxnSpPr>
            <a:stCxn id="445" idx="2"/>
            <a:endCxn id="447" idx="0"/>
          </p:cNvCxnSpPr>
          <p:nvPr/>
        </p:nvCxnSpPr>
        <p:spPr>
          <a:xfrm rot="16200000" flipH="1">
            <a:off x="5469255" y="4549775"/>
            <a:ext cx="369570" cy="6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화살표 연결선 196"/>
          <p:cNvCxnSpPr>
            <a:stCxn id="174" idx="2"/>
            <a:endCxn id="180" idx="0"/>
          </p:cNvCxnSpPr>
          <p:nvPr/>
        </p:nvCxnSpPr>
        <p:spPr>
          <a:xfrm rot="5400000">
            <a:off x="2478405" y="2981960"/>
            <a:ext cx="422275" cy="740410"/>
          </a:xfrm>
          <a:prstGeom prst="bentConnector3">
            <a:avLst>
              <a:gd name="adj1" fmla="val 575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196"/>
          <p:cNvCxnSpPr>
            <a:stCxn id="182" idx="2"/>
            <a:endCxn id="201" idx="0"/>
          </p:cNvCxnSpPr>
          <p:nvPr/>
        </p:nvCxnSpPr>
        <p:spPr>
          <a:xfrm>
            <a:off x="2319655" y="4364990"/>
            <a:ext cx="0" cy="36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직선 화살표 연결선 308"/>
          <p:cNvCxnSpPr>
            <a:stCxn id="28" idx="2"/>
            <a:endCxn id="443" idx="0"/>
          </p:cNvCxnSpPr>
          <p:nvPr/>
        </p:nvCxnSpPr>
        <p:spPr>
          <a:xfrm rot="16200000" flipH="1">
            <a:off x="4973320" y="2181860"/>
            <a:ext cx="369570" cy="991235"/>
          </a:xfrm>
          <a:prstGeom prst="bentConnector3">
            <a:avLst>
              <a:gd name="adj1" fmla="val 51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직선 화살표 연결선 308"/>
          <p:cNvCxnSpPr>
            <a:stCxn id="305" idx="2"/>
            <a:endCxn id="302" idx="0"/>
          </p:cNvCxnSpPr>
          <p:nvPr/>
        </p:nvCxnSpPr>
        <p:spPr>
          <a:xfrm>
            <a:off x="7102475" y="4364990"/>
            <a:ext cx="0" cy="35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9" name="직사각형 758"/>
          <p:cNvSpPr/>
          <p:nvPr/>
        </p:nvSpPr>
        <p:spPr>
          <a:xfrm>
            <a:off x="6162675" y="2858770"/>
            <a:ext cx="504825" cy="2825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Search 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760" name="직선 화살표 연결선 308"/>
          <p:cNvCxnSpPr>
            <a:stCxn id="28" idx="2"/>
            <a:endCxn id="759" idx="0"/>
          </p:cNvCxnSpPr>
          <p:nvPr/>
        </p:nvCxnSpPr>
        <p:spPr>
          <a:xfrm rot="16200000" flipH="1">
            <a:off x="5356225" y="1799590"/>
            <a:ext cx="365760" cy="1752600"/>
          </a:xfrm>
          <a:prstGeom prst="bentConnector3">
            <a:avLst>
              <a:gd name="adj1" fmla="val 52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3" name="직사각형 762"/>
          <p:cNvSpPr/>
          <p:nvPr/>
        </p:nvSpPr>
        <p:spPr>
          <a:xfrm>
            <a:off x="6156960" y="4734560"/>
            <a:ext cx="509905" cy="27559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Search DAO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764" name="직사각형 763"/>
          <p:cNvSpPr/>
          <p:nvPr/>
        </p:nvSpPr>
        <p:spPr>
          <a:xfrm>
            <a:off x="6156325" y="5246370"/>
            <a:ext cx="514350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Search DAOImpl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765" name="직사각형 764"/>
          <p:cNvSpPr/>
          <p:nvPr/>
        </p:nvSpPr>
        <p:spPr>
          <a:xfrm>
            <a:off x="6162675" y="3605530"/>
            <a:ext cx="508000" cy="25590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Search SVC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766" name="직사각형 765"/>
          <p:cNvSpPr/>
          <p:nvPr/>
        </p:nvSpPr>
        <p:spPr>
          <a:xfrm>
            <a:off x="6162675" y="4079240"/>
            <a:ext cx="509905" cy="2825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Search SVCImpl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767" name="직선 화살표 연결선 766"/>
          <p:cNvCxnSpPr>
            <a:stCxn id="765" idx="2"/>
            <a:endCxn id="766" idx="0"/>
          </p:cNvCxnSpPr>
          <p:nvPr/>
        </p:nvCxnSpPr>
        <p:spPr>
          <a:xfrm>
            <a:off x="6416675" y="3860800"/>
            <a:ext cx="1270" cy="21844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직선 화살표 연결선 767"/>
          <p:cNvCxnSpPr>
            <a:stCxn id="763" idx="2"/>
            <a:endCxn id="764" idx="0"/>
          </p:cNvCxnSpPr>
          <p:nvPr/>
        </p:nvCxnSpPr>
        <p:spPr>
          <a:xfrm>
            <a:off x="6411595" y="5010150"/>
            <a:ext cx="1905" cy="23558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직선 화살표 연결선 308"/>
          <p:cNvCxnSpPr>
            <a:stCxn id="766" idx="2"/>
            <a:endCxn id="763" idx="0"/>
          </p:cNvCxnSpPr>
          <p:nvPr/>
        </p:nvCxnSpPr>
        <p:spPr>
          <a:xfrm flipH="1">
            <a:off x="6411595" y="4361815"/>
            <a:ext cx="6350" cy="372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0" name="직선 화살표 연결선 769"/>
          <p:cNvCxnSpPr>
            <a:stCxn id="759" idx="2"/>
            <a:endCxn id="765" idx="0"/>
          </p:cNvCxnSpPr>
          <p:nvPr/>
        </p:nvCxnSpPr>
        <p:spPr>
          <a:xfrm>
            <a:off x="6415405" y="3140710"/>
            <a:ext cx="1905" cy="46418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직선 화살표 연결선 454"/>
          <p:cNvCxnSpPr>
            <a:stCxn id="764" idx="2"/>
            <a:endCxn id="230" idx="0"/>
          </p:cNvCxnSpPr>
          <p:nvPr/>
        </p:nvCxnSpPr>
        <p:spPr>
          <a:xfrm rot="5400000">
            <a:off x="5309235" y="4848860"/>
            <a:ext cx="428625" cy="1780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0" y="4454525"/>
            <a:ext cx="645160" cy="421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/>
              <a:t>Data Access Layer</a:t>
            </a:r>
            <a:endParaRPr lang="ko-KR" altLang="en-US" sz="900" b="1"/>
          </a:p>
        </p:txBody>
      </p:sp>
      <p:sp>
        <p:nvSpPr>
          <p:cNvPr id="6" name="모서리가 둥근 직사각형 5"/>
          <p:cNvSpPr/>
          <p:nvPr/>
        </p:nvSpPr>
        <p:spPr>
          <a:xfrm>
            <a:off x="0" y="3284855"/>
            <a:ext cx="650240" cy="309245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/>
              <a:t>Business Layer</a:t>
            </a:r>
            <a:endParaRPr lang="ko-KR" altLang="en-US" sz="900" b="1"/>
          </a:p>
        </p:txBody>
      </p:sp>
      <p:sp>
        <p:nvSpPr>
          <p:cNvPr id="793" name="직사각형 792"/>
          <p:cNvSpPr/>
          <p:nvPr/>
        </p:nvSpPr>
        <p:spPr>
          <a:xfrm>
            <a:off x="3636010" y="2874645"/>
            <a:ext cx="57594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AttachFile 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794" name="직사각형 793"/>
          <p:cNvSpPr/>
          <p:nvPr/>
        </p:nvSpPr>
        <p:spPr>
          <a:xfrm>
            <a:off x="1187450" y="2866390"/>
            <a:ext cx="57594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Home 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795" name="직사각형 794"/>
          <p:cNvSpPr/>
          <p:nvPr/>
        </p:nvSpPr>
        <p:spPr>
          <a:xfrm>
            <a:off x="8388350" y="2879725"/>
            <a:ext cx="575945" cy="2533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Main 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796" name="직사각형 795"/>
          <p:cNvSpPr/>
          <p:nvPr/>
        </p:nvSpPr>
        <p:spPr>
          <a:xfrm>
            <a:off x="395605" y="2856230"/>
            <a:ext cx="57594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Admin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sp>
        <p:nvSpPr>
          <p:cNvPr id="797" name="직사각형 796"/>
          <p:cNvSpPr/>
          <p:nvPr/>
        </p:nvSpPr>
        <p:spPr>
          <a:xfrm>
            <a:off x="1979930" y="2870835"/>
            <a:ext cx="575945" cy="2781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Login</a:t>
            </a:r>
          </a:p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Controller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798" name="직선 화살표 연결선 196"/>
          <p:cNvCxnSpPr>
            <a:stCxn id="28" idx="2"/>
            <a:endCxn id="797" idx="0"/>
          </p:cNvCxnSpPr>
          <p:nvPr/>
        </p:nvCxnSpPr>
        <p:spPr>
          <a:xfrm rot="5400000">
            <a:off x="3275965" y="1484630"/>
            <a:ext cx="378460" cy="23952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1" name="직선 화살표 연결선 196"/>
          <p:cNvCxnSpPr>
            <a:stCxn id="28" idx="2"/>
            <a:endCxn id="793" idx="0"/>
          </p:cNvCxnSpPr>
          <p:nvPr/>
        </p:nvCxnSpPr>
        <p:spPr>
          <a:xfrm rot="5400000">
            <a:off x="4102735" y="2313940"/>
            <a:ext cx="381635" cy="7385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5" name="직선 화살표 연결선 196"/>
          <p:cNvCxnSpPr>
            <a:stCxn id="28" idx="2"/>
            <a:endCxn id="794" idx="0"/>
          </p:cNvCxnSpPr>
          <p:nvPr/>
        </p:nvCxnSpPr>
        <p:spPr>
          <a:xfrm rot="5400000">
            <a:off x="2882265" y="1085850"/>
            <a:ext cx="373380" cy="31870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196"/>
          <p:cNvCxnSpPr>
            <a:stCxn id="28" idx="2"/>
            <a:endCxn id="795" idx="0"/>
          </p:cNvCxnSpPr>
          <p:nvPr/>
        </p:nvCxnSpPr>
        <p:spPr>
          <a:xfrm rot="16200000" flipH="1">
            <a:off x="6476365" y="679450"/>
            <a:ext cx="386715" cy="40138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직선 화살표 연결선 196"/>
          <p:cNvCxnSpPr>
            <a:stCxn id="28" idx="2"/>
            <a:endCxn id="796" idx="0"/>
          </p:cNvCxnSpPr>
          <p:nvPr/>
        </p:nvCxnSpPr>
        <p:spPr>
          <a:xfrm rot="5400000">
            <a:off x="2491105" y="685165"/>
            <a:ext cx="363855" cy="3978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Google Shape;126;p14"/>
          <p:cNvSpPr/>
          <p:nvPr/>
        </p:nvSpPr>
        <p:spPr>
          <a:xfrm>
            <a:off x="683260" y="5816600"/>
            <a:ext cx="8208645" cy="1068705"/>
          </a:xfrm>
          <a:prstGeom prst="flowChartMagneticDisk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36000" tIns="0" rIns="36000" bIns="0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defRPr/>
            </a:pPr>
            <a:endParaRPr lang="en-US" altLang="ko-KR"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7543800" y="2206625"/>
            <a:ext cx="757555" cy="18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 b="1">
                <a:solidFill>
                  <a:schemeClr val="tx1"/>
                </a:solidFill>
              </a:rPr>
              <a:t>Paging</a:t>
            </a:r>
            <a:endParaRPr lang="ko-KR" altLang="en-US" sz="600" b="1">
              <a:solidFill>
                <a:schemeClr val="tx1"/>
              </a:solidFill>
            </a:endParaRPr>
          </a:p>
        </p:txBody>
      </p:sp>
      <p:cxnSp>
        <p:nvCxnSpPr>
          <p:cNvPr id="139" name="직선 화살표 연결선 196"/>
          <p:cNvCxnSpPr>
            <a:stCxn id="138" idx="2"/>
            <a:endCxn id="795" idx="0"/>
          </p:cNvCxnSpPr>
          <p:nvPr/>
        </p:nvCxnSpPr>
        <p:spPr>
          <a:xfrm rot="16200000" flipH="1">
            <a:off x="8053070" y="2256155"/>
            <a:ext cx="492760" cy="753745"/>
          </a:xfrm>
          <a:prstGeom prst="bentConnector3">
            <a:avLst>
              <a:gd name="adj1" fmla="val 33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96"/>
          <p:cNvCxnSpPr>
            <a:stCxn id="138" idx="2"/>
            <a:endCxn id="300" idx="0"/>
          </p:cNvCxnSpPr>
          <p:nvPr/>
        </p:nvCxnSpPr>
        <p:spPr>
          <a:xfrm rot="5400000">
            <a:off x="7272020" y="2230755"/>
            <a:ext cx="493395" cy="807085"/>
          </a:xfrm>
          <a:prstGeom prst="bentConnector3">
            <a:avLst>
              <a:gd name="adj1" fmla="val 3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96"/>
          <p:cNvCxnSpPr>
            <a:stCxn id="138" idx="2"/>
            <a:endCxn id="281" idx="0"/>
          </p:cNvCxnSpPr>
          <p:nvPr/>
        </p:nvCxnSpPr>
        <p:spPr>
          <a:xfrm>
            <a:off x="7922260" y="2386965"/>
            <a:ext cx="6350" cy="49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5527675" y="2014855"/>
            <a:ext cx="3509010" cy="47701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 b="1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2791460" y="2057400"/>
            <a:ext cx="2736215" cy="472694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 b="1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179705" y="2042795"/>
            <a:ext cx="2611755" cy="472694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410" y="78740"/>
            <a:ext cx="8425815" cy="762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 dirty="0" smtClean="0"/>
              <a:t>6.3. </a:t>
            </a:r>
            <a:r>
              <a:rPr lang="ko-KR" altLang="en-US" sz="3200" dirty="0"/>
              <a:t>주요 아키텍처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1970" y="457136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Interceptor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7510" y="3656965"/>
            <a:ext cx="100584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Dispatcher Servlet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7900" y="2668905"/>
            <a:ext cx="1008380" cy="315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b="1">
                <a:solidFill>
                  <a:schemeClr val="tx1"/>
                </a:solidFill>
              </a:rPr>
              <a:t>CoffeeShopAdd.html-</a:t>
            </a:r>
            <a:r>
              <a:rPr lang="ko-KR" altLang="en-US" sz="700" b="1">
                <a:solidFill>
                  <a:schemeClr val="tx1"/>
                </a:solidFill>
              </a:rPr>
              <a:t>카페 등록</a:t>
            </a:r>
            <a:endParaRPr lang="en-US" altLang="ko-KR" sz="700" b="1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70075" y="394271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CoffeeShop Controller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87085" y="3078480"/>
            <a:ext cx="74676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CoffeeShop DAO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20560" y="3078480"/>
            <a:ext cx="74676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CoffeeShop DAOImpl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5965" y="307530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CoffeeShop SVC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63720" y="306895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CoffeeShop SVCImpl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>
            <a:off x="4050665" y="3208020"/>
            <a:ext cx="31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8" idx="2"/>
            <a:endCxn id="5" idx="0"/>
          </p:cNvCxnSpPr>
          <p:nvPr/>
        </p:nvCxnSpPr>
        <p:spPr>
          <a:xfrm rot="5400000">
            <a:off x="854710" y="3030220"/>
            <a:ext cx="672465" cy="5810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23" idx="3"/>
            <a:endCxn id="20" idx="1"/>
          </p:cNvCxnSpPr>
          <p:nvPr/>
        </p:nvCxnSpPr>
        <p:spPr>
          <a:xfrm>
            <a:off x="5121275" y="3208020"/>
            <a:ext cx="76581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" idx="2"/>
            <a:endCxn id="4" idx="0"/>
          </p:cNvCxnSpPr>
          <p:nvPr/>
        </p:nvCxnSpPr>
        <p:spPr>
          <a:xfrm flipH="1">
            <a:off x="900430" y="3935095"/>
            <a:ext cx="0" cy="6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179705" y="1673225"/>
            <a:ext cx="2611755" cy="80073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/>
              <a:t>Presentation Layer</a:t>
            </a:r>
            <a:endParaRPr lang="ko-KR" altLang="en-US" sz="2400" b="1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2791460" y="1673225"/>
            <a:ext cx="2736215" cy="800735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/>
              <a:t>Business Layer</a:t>
            </a:r>
            <a:endParaRPr lang="ko-KR" altLang="en-US" sz="2400" b="1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5527675" y="1673225"/>
            <a:ext cx="3509010" cy="847725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/>
              <a:t>Data Access Layer</a:t>
            </a:r>
            <a:endParaRPr lang="ko-KR" altLang="en-US" sz="2400" b="1"/>
          </a:p>
        </p:txBody>
      </p:sp>
      <p:sp>
        <p:nvSpPr>
          <p:cNvPr id="82" name="직사각형 81"/>
          <p:cNvSpPr/>
          <p:nvPr/>
        </p:nvSpPr>
        <p:spPr>
          <a:xfrm>
            <a:off x="8028305" y="4710430"/>
            <a:ext cx="883920" cy="230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>
                <a:solidFill>
                  <a:schemeClr val="tx1"/>
                </a:solidFill>
              </a:rPr>
              <a:t>JTBC Templeae</a:t>
            </a:r>
            <a:endParaRPr lang="ko-KR" altLang="en-US" sz="900" b="1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082790" y="5173980"/>
            <a:ext cx="753110" cy="212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>
                <a:solidFill>
                  <a:schemeClr val="tx1"/>
                </a:solidFill>
              </a:rPr>
              <a:t>Data Source</a:t>
            </a:r>
            <a:endParaRPr lang="ko-KR" altLang="en-US" sz="900" b="1">
              <a:solidFill>
                <a:schemeClr val="tx1"/>
              </a:solidFill>
            </a:endParaRPr>
          </a:p>
        </p:txBody>
      </p:sp>
      <p:cxnSp>
        <p:nvCxnSpPr>
          <p:cNvPr id="88" name="직선 화살표 연결선 87"/>
          <p:cNvCxnSpPr>
            <a:stCxn id="82" idx="2"/>
            <a:endCxn id="83" idx="3"/>
          </p:cNvCxnSpPr>
          <p:nvPr/>
        </p:nvCxnSpPr>
        <p:spPr>
          <a:xfrm rot="5400000">
            <a:off x="7983855" y="4793615"/>
            <a:ext cx="339090" cy="6343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3" idx="2"/>
            <a:endCxn id="94" idx="1"/>
          </p:cNvCxnSpPr>
          <p:nvPr/>
        </p:nvCxnSpPr>
        <p:spPr>
          <a:xfrm>
            <a:off x="7459345" y="5386070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Google Shape;126;p14"/>
          <p:cNvSpPr/>
          <p:nvPr/>
        </p:nvSpPr>
        <p:spPr>
          <a:xfrm>
            <a:off x="6687185" y="5706745"/>
            <a:ext cx="1544320" cy="962660"/>
          </a:xfrm>
          <a:prstGeom prst="flowChartMagneticDisk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36000" tIns="0" rIns="36000" bIns="0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defRPr/>
            </a:pPr>
            <a:r>
              <a:rPr lang="en-US" altLang="ko-KR" sz="1100" b="1">
                <a:solidFill>
                  <a:srgbClr val="FF0000"/>
                </a:solidFill>
                <a:latin typeface="+mj-ea"/>
                <a:ea typeface="+mj-ea"/>
                <a:cs typeface="Arial"/>
              </a:rPr>
              <a:t>CoffeeShop</a:t>
            </a:r>
            <a:r>
              <a:rPr lang="ko-KR" sz="1100" b="1" i="0" u="none" strike="noStrike" cap="none">
                <a:solidFill>
                  <a:srgbClr val="FF0000"/>
                </a:solidFill>
                <a:latin typeface="+mj-ea"/>
                <a:ea typeface="+mj-ea"/>
                <a:cs typeface="Arial"/>
                <a:sym typeface="Arial"/>
              </a:rPr>
              <a:t>DB</a:t>
            </a:r>
            <a:r>
              <a:rPr lang="en-US" altLang="ko-KR" sz="1100" b="1" i="0" u="none" strike="noStrike" cap="none">
                <a:solidFill>
                  <a:srgbClr val="FF0000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</a:p>
          <a:p>
            <a:pPr algn="ctr">
              <a:buClr>
                <a:schemeClr val="dk1"/>
              </a:buClr>
              <a:buSzPct val="25000"/>
              <a:defRPr/>
            </a:pPr>
            <a:r>
              <a:rPr lang="en-US" altLang="ko-KR" sz="1100" b="1">
                <a:solidFill>
                  <a:srgbClr val="FF0000"/>
                </a:solidFill>
                <a:latin typeface="+mj-ea"/>
                <a:ea typeface="+mj-ea"/>
              </a:rPr>
              <a:t>UploadFileDB</a:t>
            </a:r>
          </a:p>
          <a:p>
            <a:pPr algn="ctr">
              <a:buClr>
                <a:schemeClr val="dk1"/>
              </a:buClr>
              <a:buSzPct val="25000"/>
              <a:defRPr/>
            </a:pPr>
            <a:r>
              <a:rPr lang="en-US" sz="1100" b="1">
                <a:solidFill>
                  <a:srgbClr val="FF0000"/>
                </a:solidFill>
                <a:latin typeface="+mj-ea"/>
                <a:ea typeface="+mj-ea"/>
                <a:cs typeface="Arial"/>
                <a:sym typeface="Arial"/>
              </a:rPr>
              <a:t>ShopHasetagDB</a:t>
            </a:r>
          </a:p>
        </p:txBody>
      </p:sp>
      <p:sp>
        <p:nvSpPr>
          <p:cNvPr id="98" name="제목 1"/>
          <p:cNvSpPr txBox="1"/>
          <p:nvPr/>
        </p:nvSpPr>
        <p:spPr>
          <a:xfrm>
            <a:off x="391160" y="895350"/>
            <a:ext cx="8425180" cy="76136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/>
              <a:t>6.2. </a:t>
            </a:r>
            <a:r>
              <a:rPr lang="ko-KR" altLang="en-US" sz="2400"/>
              <a:t>주요 아키텍처</a:t>
            </a:r>
            <a:r>
              <a:rPr lang="en-US" altLang="ko-KR" sz="2400"/>
              <a:t>-</a:t>
            </a:r>
            <a:r>
              <a:rPr lang="ko-KR" altLang="en-US" sz="2400"/>
              <a:t>커피숍 정보 아키텍처</a:t>
            </a:r>
          </a:p>
        </p:txBody>
      </p:sp>
      <p:cxnSp>
        <p:nvCxnSpPr>
          <p:cNvPr id="117" name="꺾인 연결선 116"/>
          <p:cNvCxnSpPr>
            <a:stCxn id="4" idx="3"/>
            <a:endCxn id="19" idx="1"/>
          </p:cNvCxnSpPr>
          <p:nvPr/>
        </p:nvCxnSpPr>
        <p:spPr>
          <a:xfrm flipV="1">
            <a:off x="1279525" y="4081780"/>
            <a:ext cx="591185" cy="628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19" idx="3"/>
            <a:endCxn id="22" idx="1"/>
          </p:cNvCxnSpPr>
          <p:nvPr/>
        </p:nvCxnSpPr>
        <p:spPr>
          <a:xfrm flipV="1">
            <a:off x="2627630" y="3214370"/>
            <a:ext cx="648335" cy="8674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275965" y="451548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UploadFile SVC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363720" y="450913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UploadFile SVCImpl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/>
          <p:cNvCxnSpPr>
            <a:endCxn id="49" idx="1"/>
          </p:cNvCxnSpPr>
          <p:nvPr/>
        </p:nvCxnSpPr>
        <p:spPr>
          <a:xfrm>
            <a:off x="4050665" y="4648200"/>
            <a:ext cx="31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5868035" y="3717290"/>
            <a:ext cx="74676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UploadFile DAO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93890" y="3717925"/>
            <a:ext cx="74676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UploadFile DAOImpl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cxnSp>
        <p:nvCxnSpPr>
          <p:cNvPr id="54" name="꺾인 연결선 53"/>
          <p:cNvCxnSpPr>
            <a:stCxn id="19" idx="3"/>
            <a:endCxn id="48" idx="1"/>
          </p:cNvCxnSpPr>
          <p:nvPr/>
        </p:nvCxnSpPr>
        <p:spPr>
          <a:xfrm>
            <a:off x="2627630" y="4081780"/>
            <a:ext cx="648335" cy="572770"/>
          </a:xfrm>
          <a:prstGeom prst="bentConnector3">
            <a:avLst>
              <a:gd name="adj1" fmla="val 602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9" idx="3"/>
            <a:endCxn id="69" idx="1"/>
          </p:cNvCxnSpPr>
          <p:nvPr/>
        </p:nvCxnSpPr>
        <p:spPr>
          <a:xfrm flipV="1">
            <a:off x="5121275" y="3856355"/>
            <a:ext cx="746760" cy="791845"/>
          </a:xfrm>
          <a:prstGeom prst="bentConnector3">
            <a:avLst>
              <a:gd name="adj1" fmla="val 26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49" idx="3"/>
            <a:endCxn id="92" idx="1"/>
          </p:cNvCxnSpPr>
          <p:nvPr/>
        </p:nvCxnSpPr>
        <p:spPr>
          <a:xfrm flipV="1">
            <a:off x="5121275" y="4259580"/>
            <a:ext cx="746760" cy="388620"/>
          </a:xfrm>
          <a:prstGeom prst="bentConnector3">
            <a:avLst>
              <a:gd name="adj1" fmla="val 26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5868035" y="4120515"/>
            <a:ext cx="74676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Code</a:t>
            </a:r>
          </a:p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DAO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993890" y="4119880"/>
            <a:ext cx="74676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Code</a:t>
            </a:r>
          </a:p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DAOImpl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21" idx="3"/>
            <a:endCxn id="82" idx="0"/>
          </p:cNvCxnSpPr>
          <p:nvPr/>
        </p:nvCxnSpPr>
        <p:spPr>
          <a:xfrm>
            <a:off x="7766685" y="3217545"/>
            <a:ext cx="703580" cy="1492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>
            <a:stCxn id="70" idx="3"/>
            <a:endCxn id="82" idx="0"/>
          </p:cNvCxnSpPr>
          <p:nvPr/>
        </p:nvCxnSpPr>
        <p:spPr>
          <a:xfrm>
            <a:off x="7740650" y="3856990"/>
            <a:ext cx="729615" cy="853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12" idx="3"/>
            <a:endCxn id="82" idx="0"/>
          </p:cNvCxnSpPr>
          <p:nvPr/>
        </p:nvCxnSpPr>
        <p:spPr>
          <a:xfrm>
            <a:off x="7740650" y="4258945"/>
            <a:ext cx="729615" cy="4514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20" idx="3"/>
            <a:endCxn id="21" idx="1"/>
          </p:cNvCxnSpPr>
          <p:nvPr/>
        </p:nvCxnSpPr>
        <p:spPr>
          <a:xfrm>
            <a:off x="6633845" y="3217545"/>
            <a:ext cx="386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stCxn id="69" idx="3"/>
          </p:cNvCxnSpPr>
          <p:nvPr/>
        </p:nvCxnSpPr>
        <p:spPr>
          <a:xfrm>
            <a:off x="6614795" y="3856355"/>
            <a:ext cx="405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>
            <a:stCxn id="92" idx="3"/>
            <a:endCxn id="112" idx="1"/>
          </p:cNvCxnSpPr>
          <p:nvPr/>
        </p:nvCxnSpPr>
        <p:spPr>
          <a:xfrm flipV="1">
            <a:off x="6614795" y="4258945"/>
            <a:ext cx="379095" cy="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782445" y="3724910"/>
            <a:ext cx="888365" cy="673100"/>
          </a:xfrm>
          <a:prstGeom prst="rect">
            <a:avLst/>
          </a:prstGeom>
          <a:noFill/>
          <a:ln>
            <a:solidFill>
              <a:srgbClr val="FFFF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778635" y="3284855"/>
            <a:ext cx="892175" cy="561340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/>
                </a:solidFill>
              </a:rPr>
              <a:t>Controller Layer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19695" y="2613660"/>
            <a:ext cx="1151890" cy="546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</a:rPr>
              <a:t>해시태그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6082030" y="1844675"/>
            <a:ext cx="2724150" cy="49396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 b="1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3131185" y="1844675"/>
            <a:ext cx="2933065" cy="49396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 b="1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20370" y="1844675"/>
            <a:ext cx="2688590" cy="49250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410" y="78740"/>
            <a:ext cx="8425815" cy="762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 dirty="0" smtClean="0"/>
              <a:t>6.3. </a:t>
            </a:r>
            <a:r>
              <a:rPr lang="ko-KR" altLang="en-US" sz="3200" dirty="0"/>
              <a:t>주요 아키텍처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0730" y="457136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Interceptor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6905" y="3656965"/>
            <a:ext cx="100584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Dispatcher Servlet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53895" y="4281805"/>
            <a:ext cx="79883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BookmarkRest Controller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11770" y="3213100"/>
            <a:ext cx="79248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BookmarkRest DAO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11770" y="3848735"/>
            <a:ext cx="79184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BookmarkRest DAOImpl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46805" y="3566160"/>
            <a:ext cx="78105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BookmarkRest SVC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34560" y="3560445"/>
            <a:ext cx="79946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BookmarkRest SVCImpl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>
            <a:off x="4421505" y="3699510"/>
            <a:ext cx="31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2"/>
            <a:endCxn id="21" idx="0"/>
          </p:cNvCxnSpPr>
          <p:nvPr/>
        </p:nvCxnSpPr>
        <p:spPr>
          <a:xfrm>
            <a:off x="8190865" y="3491230"/>
            <a:ext cx="0" cy="3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4" idx="2"/>
            <a:endCxn id="5" idx="0"/>
          </p:cNvCxnSpPr>
          <p:nvPr/>
        </p:nvCxnSpPr>
        <p:spPr>
          <a:xfrm rot="5400000">
            <a:off x="899795" y="3260725"/>
            <a:ext cx="636270" cy="156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23" idx="3"/>
            <a:endCxn id="20" idx="0"/>
          </p:cNvCxnSpPr>
          <p:nvPr/>
        </p:nvCxnSpPr>
        <p:spPr>
          <a:xfrm flipV="1">
            <a:off x="5534025" y="3213100"/>
            <a:ext cx="2673985" cy="486410"/>
          </a:xfrm>
          <a:prstGeom prst="bentConnector4">
            <a:avLst>
              <a:gd name="adj1" fmla="val 12124"/>
              <a:gd name="adj2" fmla="val 2136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" idx="2"/>
            <a:endCxn id="4" idx="0"/>
          </p:cNvCxnSpPr>
          <p:nvPr/>
        </p:nvCxnSpPr>
        <p:spPr>
          <a:xfrm flipH="1">
            <a:off x="1139825" y="3935095"/>
            <a:ext cx="0" cy="6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424180" y="1673225"/>
            <a:ext cx="2701925" cy="80073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/>
              <a:t>Presentation Layer</a:t>
            </a:r>
            <a:endParaRPr lang="ko-KR" altLang="en-US" sz="2400" b="1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43885" y="1673225"/>
            <a:ext cx="2920365" cy="847725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/>
              <a:t>Business Layer</a:t>
            </a:r>
            <a:endParaRPr lang="ko-KR" altLang="en-US" sz="2400" b="1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6082030" y="1673225"/>
            <a:ext cx="2726055" cy="847725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/>
              <a:t>Data Access Layer</a:t>
            </a:r>
            <a:endParaRPr lang="ko-KR" altLang="en-US" sz="2400" b="1"/>
          </a:p>
        </p:txBody>
      </p:sp>
      <p:sp>
        <p:nvSpPr>
          <p:cNvPr id="98" name="제목 1"/>
          <p:cNvSpPr txBox="1"/>
          <p:nvPr/>
        </p:nvSpPr>
        <p:spPr>
          <a:xfrm>
            <a:off x="391160" y="895350"/>
            <a:ext cx="8425180" cy="76136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/>
              <a:t>6.2. </a:t>
            </a:r>
            <a:r>
              <a:rPr lang="ko-KR" altLang="en-US" sz="2400"/>
              <a:t>주요 아키텍처</a:t>
            </a:r>
            <a:r>
              <a:rPr lang="en-US" altLang="ko-KR" sz="2400"/>
              <a:t>-</a:t>
            </a:r>
            <a:r>
              <a:rPr lang="ko-KR" altLang="en-US" sz="2400"/>
              <a:t>찜 하기</a:t>
            </a:r>
            <a:r>
              <a:rPr lang="en-US" altLang="ko-KR" sz="2400"/>
              <a:t>, </a:t>
            </a:r>
            <a:r>
              <a:rPr lang="ko-KR" altLang="en-US" sz="2400"/>
              <a:t>리뷰 아키텍처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6516370" y="3213100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RewiewRest DAO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516370" y="384873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RewiewRest DAOImpl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/>
          <p:cNvCxnSpPr>
            <a:stCxn id="99" idx="2"/>
            <a:endCxn id="100" idx="0"/>
          </p:cNvCxnSpPr>
          <p:nvPr/>
        </p:nvCxnSpPr>
        <p:spPr>
          <a:xfrm>
            <a:off x="6894830" y="3491230"/>
            <a:ext cx="0" cy="3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646805" y="4872990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RewiewRest SVC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785995" y="487616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RewiewRest SVCImpl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cxnSp>
        <p:nvCxnSpPr>
          <p:cNvPr id="105" name="직선 화살표 연결선 104"/>
          <p:cNvCxnSpPr>
            <a:stCxn id="103" idx="3"/>
            <a:endCxn id="104" idx="1"/>
          </p:cNvCxnSpPr>
          <p:nvPr/>
        </p:nvCxnSpPr>
        <p:spPr>
          <a:xfrm>
            <a:off x="4404360" y="5012055"/>
            <a:ext cx="381635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951990" y="4878705"/>
            <a:ext cx="757555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RewiewRest Controller</a:t>
            </a:r>
            <a:endParaRPr lang="ko-KR" altLang="en-US" sz="800" b="1">
              <a:solidFill>
                <a:schemeClr val="tx1"/>
              </a:solidFill>
            </a:endParaRPr>
          </a:p>
        </p:txBody>
      </p:sp>
      <p:cxnSp>
        <p:nvCxnSpPr>
          <p:cNvPr id="117" name="꺾인 연결선 116"/>
          <p:cNvCxnSpPr>
            <a:stCxn id="4" idx="3"/>
            <a:endCxn id="19" idx="1"/>
          </p:cNvCxnSpPr>
          <p:nvPr/>
        </p:nvCxnSpPr>
        <p:spPr>
          <a:xfrm flipV="1">
            <a:off x="1518285" y="4420870"/>
            <a:ext cx="434975" cy="2895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>
            <a:stCxn id="4" idx="3"/>
            <a:endCxn id="108" idx="1"/>
          </p:cNvCxnSpPr>
          <p:nvPr/>
        </p:nvCxnSpPr>
        <p:spPr>
          <a:xfrm>
            <a:off x="1518285" y="4710430"/>
            <a:ext cx="433705" cy="3073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04" idx="3"/>
            <a:endCxn id="99" idx="0"/>
          </p:cNvCxnSpPr>
          <p:nvPr/>
        </p:nvCxnSpPr>
        <p:spPr>
          <a:xfrm flipV="1">
            <a:off x="5542915" y="3213100"/>
            <a:ext cx="1351915" cy="1802130"/>
          </a:xfrm>
          <a:prstGeom prst="bentConnector4">
            <a:avLst>
              <a:gd name="adj1" fmla="val 51979"/>
              <a:gd name="adj2" fmla="val 1163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19" idx="3"/>
            <a:endCxn id="22" idx="1"/>
          </p:cNvCxnSpPr>
          <p:nvPr/>
        </p:nvCxnSpPr>
        <p:spPr>
          <a:xfrm flipV="1">
            <a:off x="2711450" y="3705225"/>
            <a:ext cx="935355" cy="715645"/>
          </a:xfrm>
          <a:prstGeom prst="bentConnector3">
            <a:avLst>
              <a:gd name="adj1" fmla="val 615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08" idx="3"/>
            <a:endCxn id="103" idx="1"/>
          </p:cNvCxnSpPr>
          <p:nvPr/>
        </p:nvCxnSpPr>
        <p:spPr>
          <a:xfrm flipV="1">
            <a:off x="2709545" y="5012055"/>
            <a:ext cx="937260" cy="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83260" y="2752090"/>
            <a:ext cx="1224280" cy="26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>
                <a:solidFill>
                  <a:schemeClr val="tx1"/>
                </a:solidFill>
              </a:rPr>
              <a:t>CoffeeShopDetail.html</a:t>
            </a:r>
          </a:p>
          <a:p>
            <a:pPr algn="ctr">
              <a:defRPr/>
            </a:pPr>
            <a:r>
              <a:rPr lang="ko-KR" altLang="en-US" sz="800" b="1">
                <a:solidFill>
                  <a:schemeClr val="tx1"/>
                </a:solidFill>
              </a:rPr>
              <a:t>커피숍페이지</a:t>
            </a:r>
          </a:p>
        </p:txBody>
      </p:sp>
      <p:sp>
        <p:nvSpPr>
          <p:cNvPr id="45" name="Google Shape;126;p14"/>
          <p:cNvSpPr/>
          <p:nvPr/>
        </p:nvSpPr>
        <p:spPr>
          <a:xfrm>
            <a:off x="6804025" y="5728335"/>
            <a:ext cx="1511935" cy="843280"/>
          </a:xfrm>
          <a:prstGeom prst="flowChartMagneticDisk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36000" tIns="0" rIns="36000" bIns="0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defRPr/>
            </a:pPr>
            <a:r>
              <a:rPr lang="en-US" altLang="ko-KR" sz="1100" b="1">
                <a:solidFill>
                  <a:srgbClr val="FF0000"/>
                </a:solidFill>
              </a:rPr>
              <a:t>RewiewDB</a:t>
            </a:r>
          </a:p>
          <a:p>
            <a:pPr algn="ctr">
              <a:buClr>
                <a:schemeClr val="dk1"/>
              </a:buClr>
              <a:buSzPct val="25000"/>
              <a:defRPr/>
            </a:pPr>
            <a:r>
              <a:rPr lang="en-US" altLang="ko-KR" sz="1100" b="1">
                <a:solidFill>
                  <a:srgbClr val="FF0000"/>
                </a:solidFill>
              </a:rPr>
              <a:t>Bookmark</a:t>
            </a:r>
            <a:r>
              <a:rPr lang="ko-KR" altLang="ko-KR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en-US" altLang="ko-KR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7092315" y="4570730"/>
            <a:ext cx="883920" cy="212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>
                <a:solidFill>
                  <a:schemeClr val="tx1"/>
                </a:solidFill>
              </a:rPr>
              <a:t>JTBC Template</a:t>
            </a:r>
            <a:endParaRPr lang="ko-KR" altLang="en-US" sz="900" b="1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164070" y="5092065"/>
            <a:ext cx="753110" cy="212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>
                <a:solidFill>
                  <a:schemeClr val="tx1"/>
                </a:solidFill>
              </a:rPr>
              <a:t>Data Source</a:t>
            </a:r>
            <a:endParaRPr lang="ko-KR" altLang="en-US" sz="900" b="1">
              <a:solidFill>
                <a:schemeClr val="tx1"/>
              </a:solidFill>
            </a:endParaRPr>
          </a:p>
        </p:txBody>
      </p:sp>
      <p:cxnSp>
        <p:nvCxnSpPr>
          <p:cNvPr id="68" name="직선 화살표 연결선 67"/>
          <p:cNvCxnSpPr>
            <a:stCxn id="65" idx="2"/>
            <a:endCxn id="67" idx="0"/>
          </p:cNvCxnSpPr>
          <p:nvPr/>
        </p:nvCxnSpPr>
        <p:spPr>
          <a:xfrm>
            <a:off x="7534275" y="4782820"/>
            <a:ext cx="6350" cy="30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21" idx="2"/>
            <a:endCxn id="65" idx="0"/>
          </p:cNvCxnSpPr>
          <p:nvPr/>
        </p:nvCxnSpPr>
        <p:spPr>
          <a:xfrm rot="5400000">
            <a:off x="7649210" y="4011930"/>
            <a:ext cx="443865" cy="6737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100" idx="2"/>
            <a:endCxn id="65" idx="0"/>
          </p:cNvCxnSpPr>
          <p:nvPr/>
        </p:nvCxnSpPr>
        <p:spPr>
          <a:xfrm rot="16200000" flipH="1">
            <a:off x="6992620" y="4029075"/>
            <a:ext cx="443865" cy="639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7540625" y="5321300"/>
            <a:ext cx="8890" cy="43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823720" y="4210050"/>
            <a:ext cx="1016000" cy="1019175"/>
          </a:xfrm>
          <a:prstGeom prst="rect">
            <a:avLst/>
          </a:prstGeom>
          <a:noFill/>
          <a:ln>
            <a:solidFill>
              <a:srgbClr val="FFFF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819275" y="3699510"/>
            <a:ext cx="1019810" cy="510540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/>
                </a:solidFill>
              </a:rPr>
              <a:t>Controller Layer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051720" y="4869160"/>
            <a:ext cx="6120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7</a:t>
            </a:r>
            <a:r>
              <a:rPr kumimoji="1" lang="en-US" altLang="ko-KR" sz="4800" b="1" dirty="0" smtClean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</a:t>
            </a:r>
            <a:r>
              <a:rPr kumimoji="1" lang="ko-KR" altLang="en-US" sz="4800" b="1" dirty="0" smtClean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화면 설계</a:t>
            </a:r>
            <a:endParaRPr kumimoji="1" lang="en-US" altLang="ko-KR" sz="48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27784" y="5589240"/>
            <a:ext cx="554461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 smtClean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7.1 </a:t>
            </a:r>
            <a:r>
              <a:rPr kumimoji="1" lang="ko-KR" altLang="en-US" sz="3600" b="1" dirty="0" smtClean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메뉴 구조</a:t>
            </a:r>
            <a:endParaRPr kumimoji="1" lang="en-US" altLang="ko-KR" sz="3600" b="1" dirty="0" smtClean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 smtClean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7.2 </a:t>
            </a:r>
            <a:r>
              <a:rPr kumimoji="1" lang="ko-KR" altLang="en-US" sz="3600" b="1" dirty="0" smtClean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주요 화면 레이아웃</a:t>
            </a:r>
            <a:endParaRPr kumimoji="1" lang="en-US" altLang="ko-KR" sz="36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432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7.1. </a:t>
            </a:r>
            <a:r>
              <a:rPr lang="ko-KR" altLang="en-US" sz="3200"/>
              <a:t>메뉴 구조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67544" y="1916832"/>
          <a:ext cx="8424936" cy="316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1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981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>
                          <a:latin typeface="굴림체"/>
                          <a:ea typeface="굴림체"/>
                        </a:rPr>
                        <a:t>홈</a:t>
                      </a:r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>
                          <a:latin typeface="굴림체"/>
                          <a:ea typeface="굴림체"/>
                        </a:rPr>
                        <a:t>메인</a:t>
                      </a:r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>
                          <a:latin typeface="굴림체"/>
                          <a:ea typeface="굴림체"/>
                        </a:rPr>
                        <a:t>컨텐츠</a:t>
                      </a:r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마이 페이지</a:t>
                      </a:r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>
                          <a:latin typeface="굴림체"/>
                          <a:ea typeface="굴림체"/>
                        </a:rPr>
                        <a:t>회원</a:t>
                      </a:r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b="1">
                          <a:latin typeface="굴림체"/>
                          <a:ea typeface="굴림체"/>
                        </a:rPr>
                        <a:t>관리자</a:t>
                      </a:r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01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커피숍 검색 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상세 검색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  <a:defRPr/>
                      </a:pPr>
                      <a:endParaRPr lang="ko-KR" altLang="en-US" sz="1200">
                        <a:latin typeface="굴림체"/>
                        <a:ea typeface="굴림체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검색 결과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페이지 이동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  <a:defRPr/>
                      </a:pPr>
                      <a:endParaRPr lang="ko-KR" altLang="en-US" sz="1200">
                        <a:latin typeface="굴림체"/>
                        <a:ea typeface="굴림체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 baseline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커피숍 상세 정보 </a:t>
                      </a:r>
                    </a:p>
                    <a:p>
                      <a:pPr marL="0" indent="0" algn="ctr">
                        <a:lnSpc>
                          <a:spcPct val="200000"/>
                        </a:lnSpc>
                        <a:buFont typeface="Wingdings"/>
                        <a:buNone/>
                        <a:defRPr/>
                      </a:pPr>
                      <a:r>
                        <a:rPr lang="ko-KR" altLang="en-US" sz="1200" b="0" baseline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위치 서비스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 baseline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메뉴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 baseline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리뷰 작성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찜하기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좋아요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) 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링크 공유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해시태그</a:t>
                      </a:r>
                      <a:endParaRPr lang="ko-KR" altLang="en-US" sz="1200">
                        <a:latin typeface="굴림체"/>
                        <a:ea typeface="굴림체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작성한 리뷰 보기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찜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좋아요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 목록 보기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회원</a:t>
                      </a:r>
                      <a:r>
                        <a:rPr lang="ko-KR" altLang="en-US" sz="1200" b="0" baseline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 수정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회원 탈퇴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  <a:defRPr/>
                      </a:pPr>
                      <a:endParaRPr lang="ko-KR" altLang="en-US" sz="1200">
                        <a:latin typeface="굴림체"/>
                        <a:ea typeface="굴림체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 u="none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로그인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>
                          <a:latin typeface="굴림체"/>
                          <a:ea typeface="굴림체"/>
                        </a:rPr>
                        <a:t>회원가입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>
                          <a:latin typeface="굴림체"/>
                          <a:ea typeface="굴림체"/>
                        </a:rPr>
                        <a:t>아이디 찾기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>
                          <a:latin typeface="굴림체"/>
                          <a:ea typeface="굴림체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 u="none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커피숍 신규 등록 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 u="none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커피숍 수정 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 u="none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커피숍 삭제 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리뷰 관리</a:t>
                      </a: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굴림체"/>
                          <a:ea typeface="굴림체"/>
                        </a:rPr>
                        <a:t>회원 관리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  <a:defRPr/>
                      </a:pPr>
                      <a:endParaRPr lang="ko-KR" altLang="en-US" sz="1200">
                        <a:latin typeface="굴림체"/>
                        <a:ea typeface="굴림체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포인트가 5개인 별 6"/>
          <p:cNvSpPr/>
          <p:nvPr/>
        </p:nvSpPr>
        <p:spPr>
          <a:xfrm>
            <a:off x="539552" y="1916832"/>
            <a:ext cx="360040" cy="360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포인트가 5개인 별 7"/>
          <p:cNvSpPr/>
          <p:nvPr/>
        </p:nvSpPr>
        <p:spPr>
          <a:xfrm>
            <a:off x="1835696" y="1924543"/>
            <a:ext cx="360040" cy="360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포인트가 5개인 별 8"/>
          <p:cNvSpPr/>
          <p:nvPr/>
        </p:nvSpPr>
        <p:spPr>
          <a:xfrm>
            <a:off x="3059832" y="1924543"/>
            <a:ext cx="360040" cy="360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410" y="78740"/>
            <a:ext cx="8425815" cy="762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7.2.</a:t>
            </a:r>
            <a:r>
              <a:rPr lang="ko-KR" altLang="en-US" sz="3200"/>
              <a:t> 주요 레이아웃</a:t>
            </a:r>
          </a:p>
        </p:txBody>
      </p:sp>
      <p:sp>
        <p:nvSpPr>
          <p:cNvPr id="7" name="제목 1"/>
          <p:cNvSpPr txBox="1"/>
          <p:nvPr/>
        </p:nvSpPr>
        <p:spPr>
          <a:xfrm>
            <a:off x="323215" y="1011555"/>
            <a:ext cx="3182620" cy="76136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>
                <a:latin typeface="맑은 고딕"/>
              </a:rPr>
              <a:t>7.2.1.</a:t>
            </a:r>
            <a:r>
              <a:rPr lang="ko-KR" altLang="en-US" sz="2400">
                <a:latin typeface="맑은 고딕"/>
              </a:rPr>
              <a:t> 홈 화면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5445" y="1844675"/>
            <a:ext cx="8373745" cy="446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59410" y="78740"/>
            <a:ext cx="8425815" cy="762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200" b="1">
                <a:latin typeface="Calibri" charset="0"/>
                <a:ea typeface="맑은 고딕" charset="0"/>
                <a:cs typeface="+mj-cs"/>
              </a:rPr>
              <a:t>7.2.</a:t>
            </a:r>
            <a:r>
              <a:rPr lang="ko-KR" altLang="en-US" sz="3200" b="1">
                <a:latin typeface="Calibri" charset="0"/>
                <a:ea typeface="맑은 고딕" charset="0"/>
                <a:cs typeface="+mj-cs"/>
              </a:rPr>
              <a:t> 주요 레이아웃</a:t>
            </a: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323215" y="1011555"/>
            <a:ext cx="5534669" cy="762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spcBef>
                <a:spcPct val="0"/>
              </a:spcBef>
              <a:buFontTx/>
              <a:buNone/>
              <a:defRPr lang="en-GB" altLang="en-US" sz="2500" b="1">
                <a:solidFill>
                  <a:srgbClr val="594549"/>
                </a:solidFill>
                <a:latin typeface="+mj-lt"/>
                <a:ea typeface="맑은 고딕" charset="0"/>
                <a:cs typeface="+mj-cs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lang="en-US" altLang="ko-KR" sz="2400" dirty="0">
                <a:latin typeface="맑은 고딕" charset="0"/>
              </a:rPr>
              <a:t>7.2.1.</a:t>
            </a:r>
            <a:r>
              <a:rPr lang="ko-KR" altLang="en-US" sz="2400" dirty="0">
                <a:latin typeface="맑은 고딕" charset="0"/>
              </a:rPr>
              <a:t> 홈 </a:t>
            </a:r>
            <a:r>
              <a:rPr lang="ko-KR" altLang="en-US" sz="2400" dirty="0" smtClean="0">
                <a:latin typeface="맑은 고딕" charset="0"/>
              </a:rPr>
              <a:t>화면 </a:t>
            </a:r>
            <a:r>
              <a:rPr lang="ko-KR" altLang="en-US" sz="2400" dirty="0" err="1" smtClean="0">
                <a:latin typeface="맑은 고딕" charset="0"/>
              </a:rPr>
              <a:t>검색바</a:t>
            </a:r>
            <a:r>
              <a:rPr lang="ko-KR" altLang="en-US" sz="2400" dirty="0" smtClean="0">
                <a:latin typeface="맑은 고딕" charset="0"/>
              </a:rPr>
              <a:t> </a:t>
            </a:r>
            <a:r>
              <a:rPr lang="ko-KR" altLang="en-US" sz="2400" dirty="0" smtClean="0">
                <a:latin typeface="맑은 고딕" charset="0"/>
              </a:rPr>
              <a:t>상세버튼 클릭</a:t>
            </a:r>
            <a:endParaRPr lang="ko-KR" altLang="en-US" sz="2400" dirty="0">
              <a:latin typeface="맑은 고딕" charset="0"/>
            </a:endParaRPr>
          </a:p>
        </p:txBody>
      </p:sp>
      <p:pic>
        <p:nvPicPr>
          <p:cNvPr id="23" name="Picture " descr="C:/Users/Admin/AppData/Roaming/PolarisOffice/ETemp/9524_19314896/image1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445" y="1844675"/>
            <a:ext cx="8374380" cy="4465320"/>
          </a:xfrm>
          <a:prstGeom prst="rect">
            <a:avLst/>
          </a:prstGeom>
          <a:noFill/>
        </p:spPr>
      </p:pic>
      <p:pic>
        <p:nvPicPr>
          <p:cNvPr id="24" name="그림 1" descr="C:/Users/Admin/AppData/Roaming/PolarisOffice/ETemp/9524_19314896/fImage74701691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8950" y="2475865"/>
            <a:ext cx="8039735" cy="32086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051720" y="4869160"/>
            <a:ext cx="561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1.</a:t>
            </a:r>
            <a:r>
              <a:rPr kumimoji="1" lang="ko-KR" altLang="en-US" sz="4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프로젝트 개요</a:t>
            </a:r>
            <a:endParaRPr kumimoji="1" lang="en-US" altLang="ko-KR" sz="48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27784" y="5589240"/>
            <a:ext cx="554461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1.1 </a:t>
            </a:r>
            <a:r>
              <a:rPr kumimoji="1" lang="ko-KR" altLang="en-US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추진 배경</a:t>
            </a:r>
            <a:endParaRPr kumimoji="1" lang="en-US" altLang="ko-KR" sz="36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1.2 </a:t>
            </a:r>
            <a:r>
              <a:rPr kumimoji="1" lang="ko-KR" altLang="en-US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목적 </a:t>
            </a:r>
            <a:r>
              <a:rPr kumimoji="1" lang="en-US" altLang="ko-KR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/ </a:t>
            </a:r>
            <a:r>
              <a:rPr kumimoji="1" lang="ko-KR" altLang="en-US" sz="36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목표</a:t>
            </a:r>
            <a:endParaRPr kumimoji="1" lang="en-US" altLang="ko-KR" sz="36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6617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2" descr="C:/Users/Admin/AppData/Roaming/PolarisOffice/ETemp/13704_12493568/fImage13266855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79095" y="1891030"/>
            <a:ext cx="8297545" cy="472313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410" y="78740"/>
            <a:ext cx="8425815" cy="762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7.2. </a:t>
            </a:r>
            <a:r>
              <a:rPr lang="ko-KR" altLang="en-US" sz="3200"/>
              <a:t>주요 레이아웃</a:t>
            </a:r>
          </a:p>
        </p:txBody>
      </p:sp>
      <p:sp>
        <p:nvSpPr>
          <p:cNvPr id="7" name="제목 1"/>
          <p:cNvSpPr txBox="1"/>
          <p:nvPr/>
        </p:nvSpPr>
        <p:spPr>
          <a:xfrm>
            <a:off x="309245" y="1104900"/>
            <a:ext cx="4694555" cy="7404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>
                <a:latin typeface="맑은 고딕"/>
              </a:rPr>
              <a:t>7.2.3.</a:t>
            </a:r>
            <a:r>
              <a:rPr lang="ko-KR" altLang="en-US" sz="2400">
                <a:latin typeface="맑은 고딕"/>
              </a:rPr>
              <a:t> 커피숍 페이지 레이아웃</a:t>
            </a:r>
            <a:endParaRPr lang="en-US" altLang="ko-KR" sz="2400">
              <a:latin typeface="맑은 고딕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630" y="2853055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76520" y="1847850"/>
            <a:ext cx="288290" cy="31369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551805" y="1857375"/>
            <a:ext cx="288290" cy="31369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12180" y="1844675"/>
            <a:ext cx="2772410" cy="25203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3190875" y="3657600"/>
            <a:ext cx="2343785" cy="54356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60515" y="1484630"/>
            <a:ext cx="1584325" cy="28829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accent5">
                    <a:lumMod val="75000"/>
                  </a:schemeClr>
                </a:solidFill>
              </a:rPr>
              <a:t>카카오맵 </a:t>
            </a:r>
            <a:r>
              <a:rPr lang="en-US" altLang="ko-KR" sz="1400">
                <a:solidFill>
                  <a:schemeClr val="accent5">
                    <a:lumMod val="75000"/>
                  </a:schemeClr>
                </a:solidFill>
              </a:rPr>
              <a:t>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01260"/>
            <a:ext cx="9144000" cy="18480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0848"/>
            <a:ext cx="9144000" cy="18465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7.2. </a:t>
            </a:r>
            <a:r>
              <a:rPr lang="ko-KR" altLang="en-US" sz="3200"/>
              <a:t>주요 레이아웃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36323" y="3171283"/>
            <a:ext cx="905059" cy="28086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rgbClr val="FF0000"/>
                </a:solidFill>
              </a:rPr>
              <a:t>자신의 리뷰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99389" y="5228197"/>
            <a:ext cx="905059" cy="28086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rgbClr val="FF0000"/>
                </a:solidFill>
              </a:rPr>
              <a:t>상대방 리뷰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8441381" y="3146839"/>
            <a:ext cx="321777" cy="291686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11835" y="5229200"/>
            <a:ext cx="314390" cy="25970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제목 1"/>
          <p:cNvSpPr txBox="1"/>
          <p:nvPr/>
        </p:nvSpPr>
        <p:spPr>
          <a:xfrm>
            <a:off x="309192" y="1104711"/>
            <a:ext cx="4694856" cy="74011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0" u="none" strike="noStrike" kern="1200" cap="none" spc="0" normalizeH="0" baseline="0">
                <a:solidFill>
                  <a:srgbClr val="594549"/>
                </a:solidFill>
                <a:effectLst/>
                <a:latin typeface="맑은 고딕"/>
              </a:rPr>
              <a:t>7.2.3.</a:t>
            </a:r>
            <a:r>
              <a:rPr kumimoji="0" lang="ko-KR" altLang="en-US" sz="2400" b="1" i="0" u="none" strike="noStrike" kern="1200" cap="none" spc="0" normalizeH="0" baseline="0">
                <a:solidFill>
                  <a:srgbClr val="594549"/>
                </a:solidFill>
                <a:effectLst/>
                <a:latin typeface="맑은 고딕"/>
              </a:rPr>
              <a:t> 커피숍 페이지 레이아웃</a:t>
            </a:r>
            <a:endParaRPr kumimoji="0" lang="en-US" altLang="ko-KR" sz="2400" b="1" i="0" u="none" strike="noStrike" kern="1200" cap="none" spc="0" normalizeH="0" baseline="0">
              <a:solidFill>
                <a:srgbClr val="594549"/>
              </a:solidFill>
              <a:effectLst/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051685" y="4869180"/>
            <a:ext cx="6120765" cy="83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8.</a:t>
            </a:r>
            <a:r>
              <a:rPr kumimoji="1" lang="ko-KR" altLang="en-US" sz="4800" b="1" dirty="0">
                <a:solidFill>
                  <a:srgbClr val="FAAE6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시연</a:t>
            </a:r>
            <a:endParaRPr kumimoji="1" lang="en-US" altLang="ko-KR" sz="4800" b="1" dirty="0">
              <a:solidFill>
                <a:srgbClr val="FAAE6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195830" y="5589270"/>
            <a:ext cx="6337300" cy="64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base"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3600" b="1" dirty="0">
                <a:solidFill>
                  <a:srgbClr val="FAAE63"/>
                </a:solidFill>
                <a:latin typeface="Calibri" charset="0"/>
                <a:ea typeface="맑은 고딕" charset="0"/>
                <a:cs typeface="굴림" charset="0"/>
              </a:rPr>
              <a:t>8.1 </a:t>
            </a:r>
            <a:r>
              <a:rPr lang="ko-KR" altLang="en-US" sz="3600" b="1" dirty="0">
                <a:solidFill>
                  <a:srgbClr val="FAAE63"/>
                </a:solidFill>
                <a:latin typeface="Calibri" charset="0"/>
                <a:ea typeface="맑은 고딕" charset="0"/>
                <a:cs typeface="굴림" charset="0"/>
              </a:rPr>
              <a:t>동영상 </a:t>
            </a:r>
            <a:r>
              <a:rPr lang="ko-KR" altLang="en-US" sz="3600" b="1" dirty="0" smtClean="0">
                <a:solidFill>
                  <a:srgbClr val="FAAE63"/>
                </a:solidFill>
                <a:latin typeface="Calibri" charset="0"/>
                <a:ea typeface="맑은 고딕" charset="0"/>
                <a:cs typeface="굴림" charset="0"/>
              </a:rPr>
              <a:t>시연</a:t>
            </a:r>
            <a:endParaRPr lang="ko-KR" altLang="en-US" sz="3600" b="1" dirty="0">
              <a:solidFill>
                <a:srgbClr val="FAAE63"/>
              </a:solidFill>
              <a:latin typeface="Calibri" charset="0"/>
              <a:ea typeface="맑은 고딕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94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410" y="78740"/>
            <a:ext cx="8426450" cy="762635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200"/>
              <a:t>8.1. </a:t>
            </a:r>
            <a:r>
              <a:rPr lang="ko-KR" altLang="en-US" sz="3200"/>
              <a:t>동영상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1595" y="1988820"/>
            <a:ext cx="5040630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277110"/>
            <a:ext cx="316865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smtClean="0"/>
              <a:t>https://youtu.be/W_rGkl_f0Ok</a:t>
            </a:r>
            <a:endParaRPr lang="en-US" altLang="en-US" dirty="0"/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6990" y="1219200"/>
            <a:ext cx="9097010" cy="5101590"/>
          </a:xfrm>
          <a:prstGeom prst="rect">
            <a:avLst/>
          </a:prstGeom>
          <a:noFill/>
        </p:spPr>
      </p:pic>
      <p:sp>
        <p:nvSpPr>
          <p:cNvPr id="6" name="텍스트 상자 4"/>
          <p:cNvSpPr txBox="1">
            <a:spLocks/>
          </p:cNvSpPr>
          <p:nvPr/>
        </p:nvSpPr>
        <p:spPr>
          <a:xfrm>
            <a:off x="3000364" y="3707130"/>
            <a:ext cx="325882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latinLnBrk="0"/>
            <a:r>
              <a:rPr lang="en-US" dirty="0" smtClean="0">
                <a:latin typeface="맑은 고딕" charset="0"/>
                <a:ea typeface="맑은 고딕" charset="0"/>
              </a:rPr>
              <a:t>https://youtu.be/W8JAV6u0YdQ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 0"/>
          <p:cNvSpPr txBox="1">
            <a:spLocks/>
          </p:cNvSpPr>
          <p:nvPr/>
        </p:nvSpPr>
        <p:spPr bwMode="auto">
          <a:xfrm>
            <a:off x="2051685" y="4869180"/>
            <a:ext cx="6121400" cy="830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base"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4800" b="1">
                <a:solidFill>
                  <a:srgbClr val="FAAE63"/>
                </a:solidFill>
                <a:latin typeface="Calibri" charset="0"/>
                <a:ea typeface="맑은 고딕" charset="0"/>
                <a:cs typeface="굴림" charset="0"/>
              </a:rPr>
              <a:t>9.</a:t>
            </a:r>
            <a:r>
              <a:rPr lang="ko-KR" altLang="en-US" sz="4800" b="1">
                <a:solidFill>
                  <a:srgbClr val="FAAE63"/>
                </a:solidFill>
                <a:latin typeface="Calibri" charset="0"/>
                <a:ea typeface="맑은 고딕" charset="0"/>
                <a:cs typeface="굴림" charset="0"/>
              </a:rPr>
              <a:t>후기 및 질의응답</a:t>
            </a:r>
          </a:p>
        </p:txBody>
      </p:sp>
      <p:sp>
        <p:nvSpPr>
          <p:cNvPr id="3" name="Rect 0"/>
          <p:cNvSpPr txBox="1">
            <a:spLocks/>
          </p:cNvSpPr>
          <p:nvPr/>
        </p:nvSpPr>
        <p:spPr bwMode="auto">
          <a:xfrm>
            <a:off x="2627630" y="5589270"/>
            <a:ext cx="5545455" cy="1199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base"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3600" b="1">
                <a:solidFill>
                  <a:srgbClr val="FAAE63"/>
                </a:solidFill>
                <a:latin typeface="Calibri" charset="0"/>
                <a:ea typeface="맑은 고딕" charset="0"/>
                <a:cs typeface="굴림" charset="0"/>
              </a:rPr>
              <a:t>9.1 </a:t>
            </a:r>
            <a:r>
              <a:rPr lang="ko-KR" altLang="en-US" sz="3600" b="1">
                <a:solidFill>
                  <a:srgbClr val="FAAE63"/>
                </a:solidFill>
                <a:latin typeface="Calibri" charset="0"/>
                <a:ea typeface="맑은 고딕" charset="0"/>
                <a:cs typeface="굴림" charset="0"/>
              </a:rPr>
              <a:t>한 줄 후기</a:t>
            </a:r>
          </a:p>
          <a:p>
            <a:pPr marL="0" indent="0" fontAlgn="base"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3600" b="1">
                <a:solidFill>
                  <a:srgbClr val="FAAE63"/>
                </a:solidFill>
                <a:latin typeface="Calibri" charset="0"/>
                <a:ea typeface="맑은 고딕" charset="0"/>
                <a:cs typeface="굴림" charset="0"/>
              </a:rPr>
              <a:t>9.2 </a:t>
            </a:r>
            <a:r>
              <a:rPr lang="ko-KR" altLang="en-US" sz="3600" b="1">
                <a:solidFill>
                  <a:srgbClr val="FAAE63"/>
                </a:solidFill>
                <a:latin typeface="Calibri" charset="0"/>
                <a:ea typeface="맑은 고딕" charset="0"/>
                <a:cs typeface="굴림" charset="0"/>
              </a:rPr>
              <a:t>질의응답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410" y="78740"/>
            <a:ext cx="8425815" cy="762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9.1. </a:t>
            </a:r>
            <a:r>
              <a:rPr lang="ko-KR" altLang="en-US" sz="3200"/>
              <a:t>한 줄 후기</a:t>
            </a:r>
          </a:p>
        </p:txBody>
      </p:sp>
      <p:sp>
        <p:nvSpPr>
          <p:cNvPr id="3" name="웃는 얼굴 2"/>
          <p:cNvSpPr/>
          <p:nvPr/>
        </p:nvSpPr>
        <p:spPr>
          <a:xfrm>
            <a:off x="389890" y="1419225"/>
            <a:ext cx="725805" cy="641985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사각형 설명선 9"/>
          <p:cNvSpPr/>
          <p:nvPr/>
        </p:nvSpPr>
        <p:spPr>
          <a:xfrm>
            <a:off x="1547495" y="1412875"/>
            <a:ext cx="6985000" cy="864235"/>
          </a:xfrm>
          <a:prstGeom prst="wedgeRectCallout">
            <a:avLst>
              <a:gd name="adj1" fmla="val -54887"/>
              <a:gd name="adj2" fmla="val -218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나는 너무 작다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내용 개체 틀 5"/>
          <p:cNvSpPr>
            <a:spLocks noGrp="1"/>
          </p:cNvSpPr>
          <p:nvPr>
            <p:ph idx="1"/>
          </p:nvPr>
        </p:nvSpPr>
        <p:spPr>
          <a:xfrm>
            <a:off x="355600" y="2085340"/>
            <a:ext cx="828040" cy="307975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 b="1" i="0"/>
              <a:t>박성모</a:t>
            </a:r>
          </a:p>
        </p:txBody>
      </p:sp>
      <p:sp>
        <p:nvSpPr>
          <p:cNvPr id="28" name="웃는 얼굴 27"/>
          <p:cNvSpPr/>
          <p:nvPr/>
        </p:nvSpPr>
        <p:spPr>
          <a:xfrm flipH="1">
            <a:off x="7775575" y="2448560"/>
            <a:ext cx="723265" cy="641985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사각형 설명선 28"/>
          <p:cNvSpPr/>
          <p:nvPr/>
        </p:nvSpPr>
        <p:spPr>
          <a:xfrm flipH="1">
            <a:off x="389890" y="2442210"/>
            <a:ext cx="6955790" cy="864235"/>
          </a:xfrm>
          <a:prstGeom prst="wedgeRectCallout">
            <a:avLst>
              <a:gd name="adj1" fmla="val -54887"/>
              <a:gd name="adj2" fmla="val -218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tx1"/>
                </a:solidFill>
              </a:rPr>
              <a:t>코딩 세계에 혼자서 할 수 있는 것은 없다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내용 개체 틀 5"/>
          <p:cNvSpPr txBox="1"/>
          <p:nvPr/>
        </p:nvSpPr>
        <p:spPr>
          <a:xfrm flipH="1">
            <a:off x="7707630" y="3115310"/>
            <a:ext cx="824865" cy="307975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i="0"/>
              <a:t>김무년</a:t>
            </a:r>
          </a:p>
        </p:txBody>
      </p:sp>
      <p:sp>
        <p:nvSpPr>
          <p:cNvPr id="32" name="웃는 얼굴 31"/>
          <p:cNvSpPr/>
          <p:nvPr/>
        </p:nvSpPr>
        <p:spPr>
          <a:xfrm>
            <a:off x="389890" y="3477895"/>
            <a:ext cx="725805" cy="641985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사각형 설명선 32"/>
          <p:cNvSpPr/>
          <p:nvPr/>
        </p:nvSpPr>
        <p:spPr>
          <a:xfrm>
            <a:off x="1547495" y="3472180"/>
            <a:ext cx="6985000" cy="864235"/>
          </a:xfrm>
          <a:prstGeom prst="wedgeRectCallout">
            <a:avLst>
              <a:gd name="adj1" fmla="val -54887"/>
              <a:gd name="adj2" fmla="val -218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사용 할 땐 별거 아니던 기능이 만들 땐 어려웠다</a:t>
            </a:r>
          </a:p>
        </p:txBody>
      </p:sp>
      <p:sp>
        <p:nvSpPr>
          <p:cNvPr id="34" name="내용 개체 틀 5"/>
          <p:cNvSpPr txBox="1"/>
          <p:nvPr/>
        </p:nvSpPr>
        <p:spPr>
          <a:xfrm>
            <a:off x="355600" y="4144645"/>
            <a:ext cx="828040" cy="307975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i="0"/>
              <a:t>이규민</a:t>
            </a:r>
          </a:p>
        </p:txBody>
      </p:sp>
      <p:sp>
        <p:nvSpPr>
          <p:cNvPr id="36" name="웃는 얼굴 35"/>
          <p:cNvSpPr/>
          <p:nvPr/>
        </p:nvSpPr>
        <p:spPr>
          <a:xfrm flipH="1">
            <a:off x="7775575" y="4554220"/>
            <a:ext cx="723265" cy="641985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사각형 설명선 36"/>
          <p:cNvSpPr/>
          <p:nvPr/>
        </p:nvSpPr>
        <p:spPr>
          <a:xfrm flipH="1">
            <a:off x="356870" y="4572000"/>
            <a:ext cx="6955790" cy="864235"/>
          </a:xfrm>
          <a:prstGeom prst="wedgeRectCallout">
            <a:avLst>
              <a:gd name="adj1" fmla="val -54887"/>
              <a:gd name="adj2" fmla="val -218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/>
            </a:pPr>
            <a:r>
              <a:rPr lang="ko-KR" altLang="en-US" dirty="0" smtClean="0">
                <a:solidFill>
                  <a:schemeClr val="tx1"/>
                </a:solidFill>
              </a:rPr>
              <a:t>저에게 코딩이란 주식과 같았습니다</a:t>
            </a:r>
            <a:r>
              <a:rPr lang="en-US" altLang="ko-KR" smtClean="0">
                <a:solidFill>
                  <a:schemeClr val="tx1"/>
                </a:solidFill>
              </a:rPr>
              <a:t>.  </a:t>
            </a:r>
            <a:r>
              <a:rPr lang="ko-KR" altLang="en-US" smtClean="0">
                <a:solidFill>
                  <a:schemeClr val="tx1"/>
                </a:solidFill>
              </a:rPr>
              <a:t>정보를 </a:t>
            </a:r>
            <a:r>
              <a:rPr lang="ko-KR" altLang="en-US" dirty="0" smtClean="0">
                <a:solidFill>
                  <a:schemeClr val="tx1"/>
                </a:solidFill>
              </a:rPr>
              <a:t>찾기 위해</a:t>
            </a:r>
            <a:br>
              <a:rPr lang="ko-KR" altLang="en-US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시도 때도 없이 자꾸만 보게 되거든요 </a:t>
            </a:r>
            <a:r>
              <a:rPr lang="ko-KR" altLang="en-US" dirty="0" err="1" smtClean="0">
                <a:solidFill>
                  <a:schemeClr val="tx1"/>
                </a:solidFill>
              </a:rPr>
              <a:t>ㅎㅎ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내용 개체 틀 5"/>
          <p:cNvSpPr txBox="1"/>
          <p:nvPr/>
        </p:nvSpPr>
        <p:spPr>
          <a:xfrm flipH="1">
            <a:off x="7707630" y="5220970"/>
            <a:ext cx="824865" cy="307975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i="0"/>
              <a:t>김영빈</a:t>
            </a:r>
          </a:p>
        </p:txBody>
      </p:sp>
      <p:sp>
        <p:nvSpPr>
          <p:cNvPr id="43" name="웃는 얼굴 42"/>
          <p:cNvSpPr/>
          <p:nvPr/>
        </p:nvSpPr>
        <p:spPr>
          <a:xfrm>
            <a:off x="389890" y="5630545"/>
            <a:ext cx="725805" cy="641985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사각형 설명선 43"/>
          <p:cNvSpPr/>
          <p:nvPr/>
        </p:nvSpPr>
        <p:spPr>
          <a:xfrm>
            <a:off x="1548130" y="5624195"/>
            <a:ext cx="6985635" cy="864870"/>
          </a:xfrm>
          <a:prstGeom prst="wedgeRectCallout">
            <a:avLst>
              <a:gd name="adj1" fmla="val -54887"/>
              <a:gd name="adj2" fmla="val -218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>
                <a:solidFill>
                  <a:schemeClr val="tx1"/>
                </a:solidFill>
              </a:rPr>
              <a:t>하나는 모두를 위해</a:t>
            </a:r>
            <a:r>
              <a:rPr lang="en-US" altLang="ko-KR">
                <a:solidFill>
                  <a:schemeClr val="tx1"/>
                </a:solidFill>
              </a:rPr>
              <a:t>!</a:t>
            </a:r>
            <a:r>
              <a:rPr lang="ko-KR" altLang="en-US">
                <a:solidFill>
                  <a:schemeClr val="tx1"/>
                </a:solidFill>
              </a:rPr>
              <a:t> 모두는 하나를 위해</a:t>
            </a:r>
            <a:r>
              <a:rPr lang="en-US" altLang="ko-KR">
                <a:solidFill>
                  <a:schemeClr val="tx1"/>
                </a:solidFill>
              </a:rPr>
              <a:t>! 팀원들과 함께여서 만들 수 있었습니다.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내용 개체 틀 5"/>
          <p:cNvSpPr txBox="1"/>
          <p:nvPr/>
        </p:nvSpPr>
        <p:spPr>
          <a:xfrm>
            <a:off x="356235" y="6297295"/>
            <a:ext cx="828040" cy="307975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i="0"/>
              <a:t>김강현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410" y="78740"/>
            <a:ext cx="8425815" cy="762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9.2. </a:t>
            </a:r>
            <a:r>
              <a:rPr lang="ko-KR" altLang="en-US" sz="3200"/>
              <a:t>질의응답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60575"/>
            <a:ext cx="9144000" cy="331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1.1. </a:t>
            </a:r>
            <a:r>
              <a:rPr lang="ko-KR" altLang="en-US" sz="3200"/>
              <a:t>추진배경</a:t>
            </a:r>
          </a:p>
        </p:txBody>
      </p:sp>
      <p:pic>
        <p:nvPicPr>
          <p:cNvPr id="9" name="Google Shape;97;p10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4883313" y="1057997"/>
            <a:ext cx="4597324" cy="54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8;p11"/>
          <p:cNvSpPr txBox="1"/>
          <p:nvPr/>
        </p:nvSpPr>
        <p:spPr>
          <a:xfrm>
            <a:off x="107504" y="1124744"/>
            <a:ext cx="4896544" cy="55446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ko-KR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포털 사이트, SNS 검색을 통해 커피숍을 </a:t>
            </a:r>
            <a:r>
              <a:rPr lang="ko-KR" altLang="en-US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찾는 사용자가 대다수</a:t>
            </a:r>
            <a:br>
              <a:rPr lang="ko-KR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하지만 무분별한 </a:t>
            </a:r>
            <a:r>
              <a:rPr lang="ko-KR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광고성 글</a:t>
            </a:r>
            <a:r>
              <a:rPr lang="ko-KR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과 </a:t>
            </a:r>
            <a:r>
              <a:rPr lang="ko-KR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정확하지 </a:t>
            </a:r>
            <a:r>
              <a:rPr lang="ko-KR" alt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못한 정보 </a:t>
            </a:r>
            <a:r>
              <a:rPr lang="ko-KR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난립</a:t>
            </a:r>
          </a:p>
          <a:p>
            <a:pPr marL="0" indent="0">
              <a:buClr>
                <a:srgbClr val="3F3F3F"/>
              </a:buClr>
              <a:buSzPct val="25000"/>
              <a:buFont typeface="맑은 고딕"/>
              <a:buNone/>
              <a:defRPr/>
            </a:pPr>
            <a:endParaRPr lang="ko-KR" altLang="en-US" sz="2000" b="1">
              <a:solidFill>
                <a:srgbClr val="59454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ko-KR" altLang="en-US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필요한 정보가 난잡하게 분배 되어 있어</a:t>
            </a:r>
            <a:endParaRPr lang="ko-KR" altLang="en-US"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ko-KR" alt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주차</a:t>
            </a:r>
            <a:r>
              <a:rPr lang="en-US" altLang="ko-KR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lang="ko-KR" alt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시 등 </a:t>
            </a:r>
            <a:r>
              <a:rPr lang="ko-KR" altLang="en-US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원하는 정보 찾기의 번거로움</a:t>
            </a:r>
          </a:p>
          <a:p>
            <a:pPr marL="0" indent="0">
              <a:buClr>
                <a:srgbClr val="3F3F3F"/>
              </a:buClr>
              <a:buSzPct val="25000"/>
              <a:buFont typeface="맑은 고딕"/>
              <a:buNone/>
              <a:defRPr/>
            </a:pPr>
            <a:endParaRPr lang="ko-KR" altLang="en-US" sz="2000" b="1">
              <a:solidFill>
                <a:srgbClr val="59454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ko-KR" altLang="en-US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커피숍 검색에 있어 </a:t>
            </a:r>
            <a:r>
              <a:rPr lang="ko-KR" alt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필요한 정보만 </a:t>
            </a:r>
            <a:r>
              <a:rPr lang="ko-KR" altLang="en-US" sz="2000" b="1">
                <a:solidFill>
                  <a:srgbClr val="594549"/>
                </a:solidFill>
                <a:latin typeface="Calibri"/>
                <a:ea typeface="Calibri"/>
                <a:cs typeface="Calibri"/>
                <a:sym typeface="Calibri"/>
              </a:rPr>
              <a:t>찾을 수 있도록 고객의 편의를 위해 사이트 개발을 추진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1.2. </a:t>
            </a:r>
            <a:r>
              <a:rPr lang="ko-KR" altLang="en-US" sz="3200"/>
              <a:t>목적</a:t>
            </a:r>
          </a:p>
        </p:txBody>
      </p:sp>
      <p:sp>
        <p:nvSpPr>
          <p:cNvPr id="7" name="Google Shape;110;p12"/>
          <p:cNvSpPr txBox="1"/>
          <p:nvPr/>
        </p:nvSpPr>
        <p:spPr>
          <a:xfrm>
            <a:off x="1115616" y="1340768"/>
            <a:ext cx="7380312" cy="19136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45700" rIns="91424" bIns="45700" anchor="t" anchorCtr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Clr>
                <a:srgbClr val="3F3F3F"/>
              </a:buClr>
              <a:buSzPct val="25000"/>
              <a:defRPr/>
            </a:pPr>
            <a:endParaRPr lang="en-US" altLang="ko-KR" sz="2800" dirty="0">
              <a:solidFill>
                <a:srgbClr val="594549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3F3F3F"/>
              </a:buClr>
              <a:buSzPct val="25000"/>
              <a:defRPr/>
            </a:pPr>
            <a:r>
              <a:rPr lang="ko-KR" altLang="en-US" sz="3200" b="1" i="0" dirty="0">
                <a:solidFill>
                  <a:srgbClr val="594549"/>
                </a:solidFill>
                <a:latin typeface="Arial"/>
                <a:ea typeface="Arial"/>
                <a:cs typeface="Arial"/>
                <a:sym typeface="Arial"/>
              </a:rPr>
              <a:t>불필요한 정보 없이</a:t>
            </a:r>
            <a:r>
              <a:rPr lang="en-US" altLang="ko-KR" sz="3200" b="1" i="0" dirty="0">
                <a:solidFill>
                  <a:srgbClr val="59454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>
              <a:spcBef>
                <a:spcPts val="560"/>
              </a:spcBef>
              <a:buClr>
                <a:srgbClr val="3F3F3F"/>
              </a:buClr>
              <a:buSzPct val="25000"/>
              <a:defRPr/>
            </a:pPr>
            <a:r>
              <a:rPr altLang="en-US" sz="3200" b="1" i="0" smtClean="0">
                <a:solidFill>
                  <a:srgbClr val="594549"/>
                </a:solidFill>
                <a:latin typeface="Arial"/>
                <a:ea typeface="Arial"/>
                <a:cs typeface="Arial"/>
                <a:sym typeface="Arial"/>
              </a:rPr>
              <a:t>고객</a:t>
            </a:r>
            <a:r>
              <a:rPr lang="ko-KR" altLang="en-US" sz="3200" b="1" i="0" dirty="0" smtClean="0">
                <a:solidFill>
                  <a:srgbClr val="59454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altLang="en-US" sz="3200" b="1" i="0" smtClean="0">
                <a:solidFill>
                  <a:srgbClr val="594549"/>
                </a:solidFill>
                <a:latin typeface="Arial"/>
                <a:ea typeface="Arial"/>
                <a:cs typeface="Arial"/>
                <a:sym typeface="Arial"/>
              </a:rPr>
              <a:t>원하는</a:t>
            </a:r>
            <a:r>
              <a:rPr lang="ko-KR" altLang="en-US" sz="3200" b="1" i="0" dirty="0" smtClean="0">
                <a:solidFill>
                  <a:srgbClr val="59454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200" b="1" i="0" dirty="0">
                <a:solidFill>
                  <a:srgbClr val="594549"/>
                </a:solidFill>
                <a:latin typeface="Arial"/>
                <a:ea typeface="Arial"/>
                <a:cs typeface="Arial"/>
                <a:sym typeface="Arial"/>
              </a:rPr>
              <a:t>커피숍 정보 제공</a:t>
            </a:r>
            <a:endParaRPr lang="ko-KR" altLang="en-US" sz="3200" b="1" i="0" dirty="0">
              <a:solidFill>
                <a:srgbClr val="594549"/>
              </a:solidFill>
            </a:endParaRPr>
          </a:p>
        </p:txBody>
      </p:sp>
      <p:pic>
        <p:nvPicPr>
          <p:cNvPr id="1028" name="Picture 4" descr="서소문사진관]우리나라 성인 하루 한 잔 이상 마시는 커피 원두 값은 300원 | 중앙일보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42632" y="3429000"/>
            <a:ext cx="6658735" cy="28763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1.2. </a:t>
            </a:r>
            <a:r>
              <a:rPr lang="ko-KR" altLang="en-US" sz="3200"/>
              <a:t>목표</a:t>
            </a:r>
          </a:p>
        </p:txBody>
      </p:sp>
      <p:sp>
        <p:nvSpPr>
          <p:cNvPr id="5" name="제목 1"/>
          <p:cNvSpPr txBox="1"/>
          <p:nvPr/>
        </p:nvSpPr>
        <p:spPr>
          <a:xfrm>
            <a:off x="251520" y="1268760"/>
            <a:ext cx="8424936" cy="103307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marL="342900" lvl="0" indent="-342900" algn="ctr">
              <a:spcBef>
                <a:spcPts val="0"/>
              </a:spcBef>
              <a:buClr>
                <a:srgbClr val="3F3F3F"/>
              </a:buClr>
              <a:buSzPct val="25000"/>
              <a:defRPr/>
            </a:pPr>
            <a:r>
              <a:rPr lang="ko-KR" altLang="en-US" sz="3200"/>
              <a:t>고객이 원하는 커피숍 검색 </a:t>
            </a:r>
            <a:r>
              <a:rPr lang="ko-KR" altLang="en-US" sz="3200">
                <a:solidFill>
                  <a:srgbClr val="FF0000"/>
                </a:solidFill>
              </a:rPr>
              <a:t>카테고리</a:t>
            </a:r>
            <a:r>
              <a:rPr lang="ko-KR" altLang="en-US" sz="3200"/>
              <a:t> 제공</a:t>
            </a:r>
            <a:endParaRPr lang="en-US" altLang="ko-KR" sz="3200"/>
          </a:p>
        </p:txBody>
      </p:sp>
      <p:pic>
        <p:nvPicPr>
          <p:cNvPr id="7" name="Google Shape;125;p14"/>
          <p:cNvPicPr/>
          <p:nvPr/>
        </p:nvPicPr>
        <p:blipFill rotWithShape="1">
          <a:blip r:embed="rId2">
            <a:alphaModFix/>
          </a:blip>
          <a:srcRect l="1230" t="1480" r="2150" b="1070"/>
          <a:stretch>
            <a:fillRect/>
          </a:stretch>
        </p:blipFill>
        <p:spPr>
          <a:xfrm>
            <a:off x="1223628" y="2420888"/>
            <a:ext cx="6696744" cy="432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1.2. </a:t>
            </a:r>
            <a:r>
              <a:rPr lang="ko-KR" altLang="en-US" sz="3200"/>
              <a:t>목표</a:t>
            </a:r>
          </a:p>
        </p:txBody>
      </p:sp>
      <p:sp>
        <p:nvSpPr>
          <p:cNvPr id="5" name="제목 1"/>
          <p:cNvSpPr txBox="1"/>
          <p:nvPr/>
        </p:nvSpPr>
        <p:spPr>
          <a:xfrm>
            <a:off x="251520" y="1268760"/>
            <a:ext cx="8640960" cy="103307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9454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marL="342900" lvl="0" indent="-342900" algn="ctr">
              <a:spcBef>
                <a:spcPts val="0"/>
              </a:spcBef>
              <a:buClr>
                <a:srgbClr val="3F3F3F"/>
              </a:buClr>
              <a:buSzPct val="25000"/>
              <a:defRPr/>
            </a:pPr>
            <a:r>
              <a:rPr lang="ko-KR" altLang="en-US" sz="3200"/>
              <a:t>이용 고객의 리뷰 공유로</a:t>
            </a:r>
            <a:r>
              <a:rPr lang="ko-KR" altLang="en-US" sz="3200">
                <a:solidFill>
                  <a:srgbClr val="FF0000"/>
                </a:solidFill>
              </a:rPr>
              <a:t> 정보제공 </a:t>
            </a:r>
            <a:r>
              <a:rPr lang="ko-KR" altLang="en-US" sz="3200"/>
              <a:t>및 </a:t>
            </a:r>
            <a:r>
              <a:rPr lang="ko-KR" altLang="en-US" sz="3200">
                <a:solidFill>
                  <a:srgbClr val="FF0000"/>
                </a:solidFill>
              </a:rPr>
              <a:t>개선방안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67544" y="2314280"/>
            <a:ext cx="3320204" cy="40670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4932040" y="2420888"/>
            <a:ext cx="3863155" cy="4043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>
          <a:xfrm>
            <a:off x="2051720" y="4869160"/>
            <a:ext cx="6120680" cy="830997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48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2.</a:t>
            </a:r>
            <a:r>
              <a:rPr kumimoji="1" lang="ko-KR" altLang="en-US" sz="48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팀 구성 및 개발 일정</a:t>
            </a:r>
            <a:endParaRPr kumimoji="1" lang="en-US" altLang="ko-KR" sz="4800" b="1">
              <a:solidFill>
                <a:srgbClr val="FAAE63"/>
              </a:solidFill>
              <a:latin typeface="+mj-lt"/>
              <a:ea typeface="맑은 고딕"/>
              <a:cs typeface="굴림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>
          <a:xfrm>
            <a:off x="2627784" y="5589240"/>
            <a:ext cx="5544616" cy="173358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6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2.1 </a:t>
            </a:r>
            <a:r>
              <a:rPr kumimoji="1" lang="ko-KR" altLang="en-US" sz="36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개발 일정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600" b="1">
                <a:solidFill>
                  <a:srgbClr val="FAAE63"/>
                </a:solidFill>
                <a:latin typeface="+mj-lt"/>
                <a:ea typeface="맑은 고딕"/>
                <a:cs typeface="굴림"/>
              </a:rPr>
              <a:t>2.</a:t>
            </a:r>
            <a:r>
              <a:rPr kumimoji="1" lang="en-US" altLang="ko-KR" sz="3600" b="1">
                <a:solidFill>
                  <a:srgbClr val="FAAE63"/>
                </a:solidFill>
                <a:latin typeface="Calibri"/>
                <a:cs typeface="Calibri"/>
              </a:rPr>
              <a:t>2</a:t>
            </a:r>
            <a:r>
              <a:rPr kumimoji="1" lang="en-US" altLang="ko-KR" sz="3600" b="1">
                <a:solidFill>
                  <a:srgbClr val="FAAE63"/>
                </a:solidFill>
                <a:ea typeface="맑은 고딕"/>
                <a:cs typeface="굴림"/>
              </a:rPr>
              <a:t> </a:t>
            </a:r>
            <a:r>
              <a:rPr kumimoji="1" lang="ko-KR" altLang="en-US" sz="3600" b="1">
                <a:solidFill>
                  <a:srgbClr val="FAAE63"/>
                </a:solidFill>
                <a:ea typeface="맑은 고딕"/>
                <a:cs typeface="굴림"/>
              </a:rPr>
              <a:t>팀 구성</a:t>
            </a:r>
            <a:r>
              <a:rPr kumimoji="1" lang="en-US" altLang="ko-KR" sz="3600" b="1">
                <a:solidFill>
                  <a:srgbClr val="FAAE63"/>
                </a:solidFill>
                <a:ea typeface="맑은 고딕"/>
                <a:cs typeface="굴림"/>
              </a:rPr>
              <a:t>[R&amp;R]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3600" b="1">
              <a:solidFill>
                <a:srgbClr val="FAAE63"/>
              </a:solidFill>
              <a:latin typeface="+mj-lt"/>
              <a:ea typeface="맑은 고딕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/>
              <a:t>2.1. </a:t>
            </a:r>
            <a:r>
              <a:rPr lang="ko-KR" altLang="en-US" sz="3200"/>
              <a:t>개발일정</a:t>
            </a:r>
          </a:p>
        </p:txBody>
      </p:sp>
      <p:graphicFrame>
        <p:nvGraphicFramePr>
          <p:cNvPr id="7" name="Google Shape;175;p18"/>
          <p:cNvGraphicFramePr/>
          <p:nvPr/>
        </p:nvGraphicFramePr>
        <p:xfrm>
          <a:off x="0" y="908480"/>
          <a:ext cx="9143997" cy="59319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46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4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31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31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210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368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9860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3421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2101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2962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2101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2101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2101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2101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2101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52101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52101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120734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구분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>
                          <a:latin typeface="+mn-ea"/>
                          <a:ea typeface="+mn-ea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맑은 고딕"/>
                          <a:sym typeface="맑은 고딕"/>
                        </a:rPr>
                        <a:t>월</a:t>
                      </a:r>
                      <a:endParaRPr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2</a:t>
                      </a:r>
                      <a:endParaRPr lang="ko-KR"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>
                          <a:latin typeface="+mn-ea"/>
                          <a:ea typeface="+mn-ea"/>
                        </a:rPr>
                        <a:t>3</a:t>
                      </a:r>
                      <a:endParaRPr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>
                        <a:latin typeface="+mn-ea"/>
                        <a:ea typeface="+mn-ea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148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Lv.1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Lv.2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2</a:t>
                      </a:r>
                      <a:r>
                        <a:rPr lang="ko-KR" altLang="en-US" sz="800"/>
                        <a:t>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800"/>
                        <a:t>3</a:t>
                      </a:r>
                      <a:r>
                        <a:rPr lang="ko-KR" altLang="en-US" sz="800"/>
                        <a:t>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</a:t>
                      </a:r>
                      <a:r>
                        <a:rPr lang="ko-KR" altLang="en-US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</a:t>
                      </a:r>
                      <a:r>
                        <a:rPr lang="ko-KR" altLang="en-US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4주</a:t>
                      </a:r>
                      <a:endParaRPr lang="ko-KR"/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주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426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프로젝트</a:t>
                      </a:r>
                      <a:b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</a:b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ko-KR"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1/14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224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실제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14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3426">
                <a:tc row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분석</a:t>
                      </a:r>
                      <a:b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</a:b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및</a:t>
                      </a:r>
                      <a:b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</a:b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설계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기능요구사항</a:t>
                      </a:r>
                      <a:b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</a:b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정의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1/17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2/16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342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실제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17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ko-KR"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2/16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224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프로세스</a:t>
                      </a:r>
                      <a:b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</a:b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설계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17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2/16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342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실제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17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ko-KR"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2/16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342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화면 설계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24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22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342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실제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1/24~2/22</a:t>
                      </a:r>
                      <a:endParaRPr lang="en-US" altLang="ko-KR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342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DB 설계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24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22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342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실제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1/24~4/9</a:t>
                      </a:r>
                      <a:endParaRPr lang="en-US" altLang="ko-KR"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224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통합</a:t>
                      </a:r>
                      <a:b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</a:b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시나리오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2/16~2/22</a:t>
                      </a:r>
                      <a:endParaRPr lang="ko-KR" altLang="en-US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3427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실제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2/16~2/22</a:t>
                      </a:r>
                      <a:endParaRPr lang="ko-KR" altLang="en-US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3427">
                <a:tc row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구현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검색창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7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2/25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224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2/7~4/9</a:t>
                      </a:r>
                      <a:endParaRPr lang="en-US" altLang="ko-KR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73427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800"/>
                        <a:t>검색결과창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25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/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11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73427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2/25~3/11</a:t>
                      </a:r>
                      <a:endParaRPr lang="en-US" altLang="ko-KR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20734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커피숍창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3/7~3/25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20734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3/7~4/9</a:t>
                      </a:r>
                      <a:endParaRPr lang="en-US" altLang="ko-KR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20734">
                <a:tc row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테스트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EB9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 테스트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3/24</a:t>
                      </a: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~</a:t>
                      </a: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3/31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20734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3/24~4/11</a:t>
                      </a:r>
                      <a:endParaRPr lang="en-US" altLang="ko-KR"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20734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통합 테스트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3/31~4/8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20734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3/31~4/12</a:t>
                      </a:r>
                      <a:endParaRPr lang="en-US" altLang="ko-KR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20734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이슈 확인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3/24~4/11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20734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3/24~4/12</a:t>
                      </a:r>
                      <a:endParaRPr lang="en-US" altLang="ko-KR"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20734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최종 점검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DCC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DF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4/4~4/11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BC88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23977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  <a:endParaRPr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4/4~4/12</a:t>
                      </a:r>
                      <a:endParaRPr lang="en-US" altLang="ko-KR" sz="800"/>
                    </a:p>
                  </a:txBody>
                  <a:tcPr marL="2600" marR="2600" marT="2600" marB="0" anchor="ctr">
                    <a:lnL w="9525" cap="flat" cmpd="sng">
                      <a:noFill/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noFill/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noFill/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noFill/>
                      <a:prstDash val="solid"/>
                      <a:round/>
                      <a:headEnd w="sm" len="sm"/>
                      <a:tailEnd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Pages>36</Pages>
  <Words>1635</Words>
  <Characters>0</Characters>
  <Application>Polaris Office Slide</Application>
  <DocSecurity>0</DocSecurity>
  <PresentationFormat>화면 슬라이드 쇼(4:3)</PresentationFormat>
  <Lines>0</Lines>
  <Paragraphs>721</Paragraphs>
  <Slides>36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CAFE SURFER</vt:lpstr>
      <vt:lpstr>CONTNETS</vt:lpstr>
      <vt:lpstr>슬라이드 3</vt:lpstr>
      <vt:lpstr>1.1. 추진배경</vt:lpstr>
      <vt:lpstr>1.2. 목적</vt:lpstr>
      <vt:lpstr>1.2. 목표</vt:lpstr>
      <vt:lpstr>1.2. 목표</vt:lpstr>
      <vt:lpstr>슬라이드 8</vt:lpstr>
      <vt:lpstr>2.1. 개발일정</vt:lpstr>
      <vt:lpstr>2.2. 팀 구성</vt:lpstr>
      <vt:lpstr>슬라이드 11</vt:lpstr>
      <vt:lpstr>3. 기능 정의서</vt:lpstr>
      <vt:lpstr>슬라이드 13</vt:lpstr>
      <vt:lpstr>4.1. 프로세스 분할도</vt:lpstr>
      <vt:lpstr>4.2. 프로세스 설계서</vt:lpstr>
      <vt:lpstr>4.2. 프로세스 설계서</vt:lpstr>
      <vt:lpstr>슬라이드 17</vt:lpstr>
      <vt:lpstr>5.1. 전체 테이블</vt:lpstr>
      <vt:lpstr>5.2. 중요 테이블</vt:lpstr>
      <vt:lpstr>5.2. 중요 테이블</vt:lpstr>
      <vt:lpstr>슬라이드 21</vt:lpstr>
      <vt:lpstr>6.1. 소요기술</vt:lpstr>
      <vt:lpstr>6.2. SW아키텍처</vt:lpstr>
      <vt:lpstr>6.3. 주요 아키텍처</vt:lpstr>
      <vt:lpstr>6.3. 주요 아키텍처</vt:lpstr>
      <vt:lpstr>슬라이드 26</vt:lpstr>
      <vt:lpstr>7.1. 메뉴 구조</vt:lpstr>
      <vt:lpstr>7.2. 주요 레이아웃</vt:lpstr>
      <vt:lpstr>7.2. 주요 레이아웃</vt:lpstr>
      <vt:lpstr>7.2. 주요 레이아웃</vt:lpstr>
      <vt:lpstr>7.2. 주요 레이아웃</vt:lpstr>
      <vt:lpstr>슬라이드 32</vt:lpstr>
      <vt:lpstr>8.1. 동영상 시연</vt:lpstr>
      <vt:lpstr>슬라이드 34</vt:lpstr>
      <vt:lpstr>9.1. 한 줄 후기</vt:lpstr>
      <vt:lpstr>9.2. 질의응답</vt:lpstr>
    </vt:vector>
  </TitlesOfParts>
  <Manager>Slide Members</Manager>
  <Company>YESFORM Co.,Ltd.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lastModifiedBy>KimYB</cp:lastModifiedBy>
  <cp:revision>15</cp:revision>
  <dcterms:modified xsi:type="dcterms:W3CDTF">2022-04-28T12:00:03Z</dcterms:modified>
  <cp:category>www.slidemembers.com</cp:category>
  <cp:version>9.104.123.46490</cp:version>
</cp:coreProperties>
</file>